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75" r:id="rId6"/>
    <p:sldId id="27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120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9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892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24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6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245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6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449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300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06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73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373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E3F10-C16A-48B6-AD80-DBCCD4DBB397}" type="datetimeFigureOut">
              <a:rPr kumimoji="1" lang="ja-JP" altLang="en-US" smtClean="0"/>
              <a:t>2013/9/23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1342-4678-4253-A0F2-E83F78DC88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200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7200" dirty="0" smtClean="0"/>
              <a:t>臓腑弁証</a:t>
            </a:r>
            <a:endParaRPr kumimoji="1" lang="ja-JP" altLang="en-US" sz="72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27584" y="4149080"/>
            <a:ext cx="6400800" cy="838944"/>
          </a:xfrm>
        </p:spPr>
        <p:txBody>
          <a:bodyPr>
            <a:normAutofit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神戸大学東洋医学研究会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864" l="0" r="976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708920"/>
            <a:ext cx="2184840" cy="2980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1313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684 -0.5618 C 0.3033 -0.57477 0.29253 -0.59629 0.27552 -0.60185 C 0.26354 -0.61412 0.24184 -0.61898 0.22691 -0.62083 C 0.21562 -0.625 0.20451 -0.62685 0.19271 -0.62847 C 0.16805 -0.63889 0.14253 -0.64236 0.11684 -0.6456 C 0.10798 -0.64954 0.09878 -0.64768 0.08993 -0.65139 C 0.06284 -0.65069 0.03559 -0.65069 0.0085 -0.64954 C 2.77778E-7 -0.64907 -0.00886 -0.64213 -0.01719 -0.64004 C -0.02223 -0.63565 -0.02587 -0.63102 -0.03143 -0.62847 C -0.03837 -0.61944 -0.04723 -0.61018 -0.05573 -0.6037 C -0.06354 -0.59768 -0.0566 -0.60671 -0.06441 -0.59815 C -0.07379 -0.58773 -0.08143 -0.57523 -0.09011 -0.56366 C -0.09289 -0.55995 -0.09375 -0.55463 -0.09584 -0.55046 C -0.09636 -0.54861 -0.09636 -0.54629 -0.09723 -0.54467 C -0.09827 -0.54282 -0.1007 -0.54305 -0.10157 -0.54097 C -0.11164 -0.51782 -0.09653 -0.54051 -0.10573 -0.52754 C -0.11233 -0.50694 -0.11858 -0.48449 -0.12292 -0.46273 C -0.12552 -0.44954 -0.12709 -0.43403 -0.13299 -0.42291 C -0.13802 -0.39629 -0.13629 -0.40764 -0.13872 -0.38842 C -0.13941 -0.38148 -0.13924 -0.37454 -0.14011 -0.36759 C -0.14063 -0.36481 -0.14236 -0.36273 -0.14289 -0.35995 C -0.14393 -0.35625 -0.14393 -0.35231 -0.14427 -0.34861 C -0.14549 -0.33657 -0.14584 -0.32569 -0.14861 -0.31412 C -0.15018 -0.3 -0.15226 -0.28958 -0.15573 -0.27616 C -0.15677 -0.26389 -0.16059 -0.23148 -0.1658 -0.22083 C -0.16719 -0.20717 -0.17118 -0.19606 -0.17431 -0.18287 C -0.1842 -0.14028 -0.19393 -0.09329 -0.22153 -0.06481 C -0.22813 -0.05787 -0.23507 -0.04907 -0.24289 -0.0456 C -0.24757 -0.03981 -0.25295 -0.03727 -0.25868 -0.03426 C -0.26441 -0.02639 -0.25816 -0.03356 -0.26875 -0.02847 C -0.28594 -0.02014 -0.30695 -0.01204 -0.32587 -0.00949 C -0.33021 -0.00879 -0.33455 -0.00833 -0.33872 -0.00764 C -0.34479 -0.00648 -0.35712 -0.0037 -0.35712 -0.0037 C -0.38282 -0.0044 -0.40868 -0.0044 -0.43438 -0.00555 C -0.43733 -0.00579 -0.44011 -0.00717 -0.44289 -0.00764 C -0.45521 -0.00995 -0.48004 -0.01319 -0.48004 -0.01319 C -0.48837 -0.0162 -0.49601 -0.01898 -0.50434 -0.02083 C -0.51962 -0.02778 -0.53542 -0.03217 -0.55 -0.04004 C -0.56476 -0.04791 -0.57934 -0.0618 -0.59011 -0.07616 C -0.59931 -0.08842 -0.61216 -0.09606 -0.62153 -0.10856 C -0.62795 -0.11713 -0.63334 -0.12731 -0.63872 -0.13704 C -0.65278 -0.1625 -0.65712 -0.19514 -0.66719 -0.22291 C -0.67535 -0.24514 -0.67379 -0.27986 -0.68004 -0.30463 C -0.68108 -0.3169 -0.68264 -0.32708 -0.68438 -0.33889 C -0.68386 -0.35741 -0.6842 -0.37592 -0.68299 -0.39421 C -0.68282 -0.39815 -0.68004 -0.40555 -0.68004 -0.40555 C -0.67848 -0.41852 -0.67639 -0.42847 -0.67153 -0.44004 C -0.66771 -0.46088 -0.65747 -0.47569 -0.64723 -0.49143 C -0.64115 -0.50092 -0.63785 -0.51319 -0.63004 -0.51991 C -0.62396 -0.53264 -0.61337 -0.5419 -0.60434 -0.55046 C -0.59636 -0.55787 -0.58959 -0.56736 -0.58004 -0.57129 C -0.57622 -0.57477 -0.57275 -0.57986 -0.56858 -0.58287 C -0.55504 -0.59305 -0.53924 -0.59954 -0.52431 -0.60555 C -0.51927 -0.60764 -0.51511 -0.61134 -0.51007 -0.61319 C -0.49705 -0.61829 -0.48403 -0.62222 -0.47032 -0.62477 C -0.45556 -0.63102 -0.45122 -0.62801 -0.43143 -0.62662 C -0.42952 -0.62592 -0.42761 -0.62523 -0.4257 -0.62477 C -0.4224 -0.62407 -0.4191 -0.62384 -0.4158 -0.62291 C -0.41077 -0.62153 -0.40625 -0.61759 -0.40174 -0.61528 C -0.39393 -0.61134 -0.38559 -0.60926 -0.37743 -0.60764 C -0.36806 -0.5993 -0.36389 -0.58704 -0.35591 -0.57708 C -0.35452 -0.57176 -0.35452 -0.57014 -0.35174 -0.56574 C -0.34948 -0.56227 -0.34445 -0.55625 -0.34445 -0.55625 C -0.34254 -0.54629 -0.33889 -0.54213 -0.33455 -0.53333 C -0.33334 -0.53148 -0.3316 -0.52754 -0.3316 -0.52754 C -0.32848 -0.51528 -0.32448 -0.50046 -0.31736 -0.49143 C -0.31511 -0.48264 -0.31372 -0.47616 -0.31025 -0.46852 C -0.3066 -0.4493 -0.31129 -0.46944 -0.30591 -0.45717 C -0.30261 -0.45046 -0.30157 -0.44143 -0.29879 -0.43426 C -0.29514 -0.41412 -0.30018 -0.43796 -0.29445 -0.42083 C -0.28716 -0.39907 -0.29549 -0.41759 -0.28872 -0.4037 C -0.28507 -0.38727 -0.2816 -0.36666 -0.27448 -0.35231 C -0.27223 -0.33657 -0.2665 -0.31597 -0.26007 -0.30278 C -0.25799 -0.28866 -0.25261 -0.27662 -0.25 -0.26273 C -0.2467 -0.24421 -0.2415 -0.22592 -0.23716 -0.20764 C -0.23438 -0.19514 -0.23039 -0.16782 -0.22431 -0.15625 C -0.22292 -0.14838 -0.22309 -0.14097 -0.21858 -0.13518 C -0.21632 -0.12523 -0.21146 -0.11574 -0.20573 -0.10856 C -0.20382 -0.10023 -0.19966 -0.09606 -0.19427 -0.09143 C -0.18854 -0.0794 -0.19514 -0.0912 -0.18716 -0.08194 C -0.17952 -0.07268 -0.17639 -0.06666 -0.16719 -0.06088 C -0.1625 -0.05787 -0.15868 -0.05347 -0.15434 -0.04954 C -0.14688 -0.04282 -0.12552 -0.03958 -0.11719 -0.03796 C -0.09271 -0.02731 -0.08351 -0.0331 -0.05 -0.03426 C -0.04306 -0.03611 -0.03525 -0.03773 -0.02865 -0.0419 C -0.02118 -0.04676 -0.01459 -0.05393 -0.00712 -0.05903 C -0.00643 -0.06157 -0.00556 -0.06435 -0.00434 -0.06666 C -0.00313 -0.06875 -0.00104 -0.06991 2.77778E-7 -0.07222 C 0.00139 -0.07569 0.00069 -0.08055 0.00277 -0.08379 C 0.00798 -0.09329 0.00573 -0.08889 0.00989 -0.09699 C 0.01041 -0.09884 0.01059 -0.10092 0.01128 -0.10278 C 0.01198 -0.1044 0.01354 -0.10509 0.01423 -0.10671 C 0.0243 -0.13333 0.01146 -0.10717 0.01996 -0.12384 C 0.02274 -0.13495 0.02604 -0.14583 0.02986 -0.15625 C 0.03038 -0.15995 0.03073 -0.16389 0.03142 -0.16759 C 0.03264 -0.17338 0.03559 -0.18472 0.03559 -0.18472 C 0.03767 -0.20579 0.04097 -0.22616 0.04288 -0.24745 C 0.04218 -0.28611 0.04271 -0.325 0.04132 -0.36366 C 0.04097 -0.36898 0.03802 -0.37361 0.03715 -0.37893 C 0.03021 -0.41458 0.00989 -0.43611 -0.0158 -0.44745 C -0.02986 -0.4537 -0.03611 -0.45463 -0.04861 -0.45717 C -0.06719 -0.45648 -0.08577 -0.45671 -0.10434 -0.45509 C -0.1092 -0.45463 -0.11858 -0.45139 -0.11858 -0.45139 C -0.12622 -0.44629 -0.13403 -0.44491 -0.1415 -0.44004 C -0.1533 -0.43241 -0.13941 -0.43912 -0.15 -0.43426 C -0.15486 -0.43009 -0.1592 -0.42708 -0.16441 -0.42477 C -0.18195 -0.40671 -0.1967 -0.38889 -0.21007 -0.36574 C -0.21493 -0.35764 -0.22118 -0.35092 -0.2257 -0.34282 C -0.23577 -0.32477 -0.24358 -0.3044 -0.25295 -0.28565 C -0.25729 -0.26805 -0.26615 -0.2544 -0.27153 -0.23796 C -0.27657 -0.22291 -0.28039 -0.20625 -0.28733 -0.19236 C -0.28872 -0.18264 -0.29167 -0.17199 -0.29584 -0.16366 C -0.29896 -0.15092 -0.30382 -0.14004 -0.30729 -0.12754 C -0.31198 -0.10972 -0.31754 -0.09444 -0.32448 -0.07801 C -0.32552 -0.075 -0.32587 -0.07129 -0.32743 -0.06852 C -0.32917 -0.06528 -0.33229 -0.06389 -0.33455 -0.06088 C -0.33733 -0.05671 -0.33907 -0.05092 -0.34306 -0.04745 C -0.34462 -0.04583 -0.34688 -0.04537 -0.34879 -0.04375 C -0.3533 -0.03981 -0.35469 -0.03588 -0.36025 -0.03241 C -0.36563 -0.025 -0.3717 -0.0243 -0.37882 -0.01898 C -0.39028 -0.01041 -0.40191 -0.00602 -0.41441 -3.33333E-6 C -0.425 0.00509 -0.4349 0.0125 -0.44584 0.01528 C -0.45191 0.02107 -0.45782 0.02014 -0.46441 0.02477 C -0.47205 0.03009 -0.47743 0.03033 -0.48594 0.03426 C -0.51354 0.04722 -0.54219 0.04769 -0.57153 0.04954 C -0.5783 0.04884 -0.5849 0.04861 -0.5915 0.04769 C -0.59966 0.04653 -0.60764 0.03889 -0.6158 0.03634 C -0.61667 0.03496 -0.61736 0.0331 -0.61858 0.03241 C -0.62136 0.03056 -0.62726 0.02871 -0.62726 0.02871 C -0.62865 0.02732 -0.63004 0.02593 -0.63143 0.02477 C -0.63334 0.02338 -0.63542 0.02269 -0.63716 0.02107 C -0.6415 0.01736 -0.64341 0.01389 -0.64861 0.01158 C -0.65469 0.00347 -0.65157 0.00741 -0.66302 -0.0037 C -0.66424 -0.00509 -0.66719 -0.00764 -0.66719 -0.00764 C -0.67032 -0.01366 -0.67257 -0.0169 -0.67726 -0.02083 C -0.68108 -0.02893 -0.6875 -0.03356 -0.6915 -0.0419 C -0.69844 -0.05625 -0.70539 -0.07176 -0.71441 -0.08379 C -0.71528 -0.08704 -0.71598 -0.09028 -0.71719 -0.09329 C -0.71875 -0.09722 -0.72292 -0.10463 -0.72292 -0.10463 C -0.72518 -0.11435 -0.72761 -0.12616 -0.73299 -0.13333 C -0.73577 -0.14444 -0.73959 -0.1544 -0.7415 -0.16574 C -0.74375 -0.17916 -0.74393 -0.19259 -0.74723 -0.20555 C -0.74983 -0.24051 -0.75226 -0.27546 -0.75434 -0.31041 C -0.75382 -0.34166 -0.75973 -0.41852 -0.7415 -0.45509 C -0.73907 -0.46875 -0.72917 -0.49444 -0.72153 -0.50463 C -0.71789 -0.52014 -0.70903 -0.5287 -0.70157 -0.54097 C -0.6915 -0.55764 -0.68247 -0.57639 -0.66719 -0.58472 C -0.6625 -0.5912 -0.65104 -0.60092 -0.64427 -0.6037 C -0.63924 -0.61065 -0.6441 -0.60555 -0.63577 -0.60949 C -0.62969 -0.6125 -0.62483 -0.61805 -0.61858 -0.62083 C -0.61094 -0.63148 -0.59914 -0.63379 -0.58872 -0.63796 C -0.58004 -0.64166 -0.57309 -0.64514 -0.56441 -0.64745 C -0.55261 -0.64653 -0.53108 -0.64722 -0.51858 -0.63796 C -0.5099 -0.63125 -0.50278 -0.62245 -0.49427 -0.61528 C -0.49132 -0.60671 -0.4875 -0.59954 -0.48143 -0.59421 C -0.47743 -0.58565 -0.47257 -0.57662 -0.46719 -0.56944 C -0.46528 -0.56134 -0.46042 -0.5544 -0.45573 -0.54861 C -0.4533 -0.53842 -0.44931 -0.52847 -0.44427 -0.51991 C -0.44219 -0.51643 -0.43889 -0.51412 -0.43716 -0.51041 C -0.43368 -0.50324 -0.43108 -0.49629 -0.42726 -0.48958 C -0.42535 -0.48241 -0.4217 -0.48079 -0.41858 -0.4743 C -0.41615 -0.46921 -0.41146 -0.45903 -0.41146 -0.45903 C -0.40834 -0.44143 -0.41285 -0.46088 -0.40573 -0.4456 C -0.40434 -0.44282 -0.40417 -0.43912 -0.40295 -0.43611 C -0.39896 -0.42569 -0.39341 -0.41551 -0.38889 -0.40555 C -0.38681 -0.39537 -0.38195 -0.38565 -0.37743 -0.37708 C -0.37535 -0.36921 -0.37309 -0.36018 -0.36858 -0.35416 C -0.36407 -0.3419 -0.36059 -0.32916 -0.35452 -0.31805 C -0.35278 -0.30949 -0.34705 -0.28958 -0.34306 -0.28379 C -0.34028 -0.28009 -0.33907 -0.27893 -0.33733 -0.2743 C -0.33386 -0.2669 -0.33125 -0.25995 -0.32743 -0.25324 C -0.32084 -0.2419 -0.31598 -0.23055 -0.31025 -0.21898 C -0.30521 -0.20903 -0.30729 -0.22477 -0.30018 -0.20555 C -0.29914 -0.20301 -0.29861 -0.20023 -0.29723 -0.19815 C -0.27969 -0.16805 -0.25712 -0.14329 -0.24011 -0.11227 C -0.23716 -0.10069 -0.24115 -0.1118 -0.23438 -0.10463 C -0.22969 -0.09977 -0.22639 -0.09097 -0.22153 -0.08565 C -0.22014 -0.08426 -0.21858 -0.08333 -0.21719 -0.08194 C -0.21545 -0.08009 -0.2132 -0.07824 -0.21146 -0.07616 C -0.19861 -0.06157 -0.18316 -0.05254 -0.16719 -0.0456 C -0.14532 -0.03611 -0.17309 -0.04745 -0.15434 -0.03796 C -0.13507 -0.02824 -0.11493 -0.02153 -0.09427 -0.01713 C -0.08594 -0.01342 -0.07709 -0.01296 -0.06858 -0.00949 C -0.06268 -0.00717 -0.05174 -3.33333E-6 -0.04584 -3.33333E-6 C -0.03073 -3.33333E-6 -0.01528 -3.33333E-6 2.77778E-7 -3.33333E-6 " pathEditMode="relative" ptsTypes="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6" dur="3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34" presetClass="emph" presetSubtype="0" fill="hold" grpId="0" nodeType="after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86690" y="476672"/>
            <a:ext cx="749006" cy="720081"/>
          </a:xfrm>
          <a:prstGeom prst="rect">
            <a:avLst/>
          </a:pr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＊</a:t>
            </a:r>
            <a:r>
              <a:rPr kumimoji="1"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肺</a:t>
            </a:r>
            <a:endParaRPr kumimoji="1" lang="ja-JP" altLang="en-US" sz="4800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宣発</a:t>
            </a:r>
            <a:r>
              <a:rPr kumimoji="1" lang="ja-JP" altLang="en-US" dirty="0" smtClean="0"/>
              <a:t>・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粛降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②気を主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③水道通調を主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④涕は肺の液である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⑤華は</a:t>
            </a:r>
            <a:r>
              <a:rPr lang="ja-JP" altLang="en-US" b="1" dirty="0" smtClean="0">
                <a:solidFill>
                  <a:srgbClr val="7030A0"/>
                </a:solidFill>
              </a:rPr>
              <a:t>毛</a:t>
            </a:r>
            <a:r>
              <a:rPr lang="ja-JP" altLang="en-US" dirty="0" smtClean="0"/>
              <a:t>にある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⑥</a:t>
            </a:r>
            <a:r>
              <a:rPr kumimoji="1" lang="ja-JP" altLang="en-US" b="1" dirty="0" smtClean="0">
                <a:solidFill>
                  <a:srgbClr val="00B050"/>
                </a:solidFill>
              </a:rPr>
              <a:t>鼻</a:t>
            </a:r>
            <a:r>
              <a:rPr kumimoji="1" lang="ja-JP" altLang="en-US" dirty="0" smtClean="0"/>
              <a:t>に</a:t>
            </a:r>
            <a:r>
              <a:rPr lang="ja-JP" altLang="en-US" dirty="0"/>
              <a:t>開竅する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77" b="99295" l="9795" r="9567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891" y="1593040"/>
            <a:ext cx="3112530" cy="4020055"/>
          </a:xfrm>
          <a:prstGeom prst="rect">
            <a:avLst/>
          </a:prstGeom>
        </p:spPr>
      </p:pic>
      <p:sp>
        <p:nvSpPr>
          <p:cNvPr id="9" name="円/楕円 8"/>
          <p:cNvSpPr/>
          <p:nvPr/>
        </p:nvSpPr>
        <p:spPr>
          <a:xfrm>
            <a:off x="5796136" y="3689924"/>
            <a:ext cx="648072" cy="6237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607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 smtClean="0"/>
              <a:t>◇もくじ◇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4000" dirty="0" smtClean="0"/>
              <a:t>1.</a:t>
            </a:r>
            <a:r>
              <a:rPr lang="ja-JP" altLang="en-US" sz="4000" dirty="0" smtClean="0"/>
              <a:t>臓腑とは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en-US" altLang="ja-JP" sz="4000" dirty="0"/>
              <a:t>2</a:t>
            </a:r>
            <a:r>
              <a:rPr kumimoji="1" lang="en-US" altLang="ja-JP" sz="4000" dirty="0" smtClean="0"/>
              <a:t>.</a:t>
            </a:r>
            <a:r>
              <a:rPr kumimoji="1" lang="ja-JP" altLang="en-US" sz="4000" dirty="0" smtClean="0"/>
              <a:t>五臓とは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en-US" altLang="ja-JP" sz="4000" dirty="0"/>
              <a:t>3</a:t>
            </a:r>
            <a:r>
              <a:rPr lang="en-US" altLang="ja-JP" sz="4000" dirty="0" smtClean="0"/>
              <a:t>.</a:t>
            </a:r>
            <a:r>
              <a:rPr lang="ja-JP" altLang="en-US" sz="4000" dirty="0" smtClean="0"/>
              <a:t>六腑とは</a:t>
            </a:r>
            <a:endParaRPr lang="en-US" altLang="ja-JP" sz="4000" dirty="0" smtClean="0"/>
          </a:p>
          <a:p>
            <a:pPr marL="0" indent="0">
              <a:buNone/>
            </a:pPr>
            <a:r>
              <a:rPr kumimoji="1" lang="en-US" altLang="ja-JP" sz="4000" dirty="0"/>
              <a:t>4</a:t>
            </a:r>
            <a:r>
              <a:rPr kumimoji="1" lang="en-US" altLang="ja-JP" sz="4000" dirty="0" smtClean="0"/>
              <a:t>.</a:t>
            </a:r>
            <a:r>
              <a:rPr kumimoji="1" lang="ja-JP" altLang="en-US" sz="4000" dirty="0" smtClean="0"/>
              <a:t>奇恒の腑とは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9736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4800" dirty="0"/>
              <a:t>1.</a:t>
            </a:r>
            <a:r>
              <a:rPr kumimoji="1" lang="ja-JP" altLang="en-US" sz="4800" dirty="0" smtClean="0"/>
              <a:t>臓腑とは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>
                <a:solidFill>
                  <a:srgbClr val="FF0000"/>
                </a:solidFill>
              </a:rPr>
              <a:t>気・血・津液の代謝</a:t>
            </a:r>
            <a:r>
              <a:rPr lang="ja-JP" altLang="en-US" dirty="0" smtClean="0"/>
              <a:t>、</a:t>
            </a:r>
            <a:r>
              <a:rPr lang="ja-JP" altLang="en-US" b="1" dirty="0" smtClean="0">
                <a:solidFill>
                  <a:srgbClr val="FF0000"/>
                </a:solidFill>
              </a:rPr>
              <a:t>生成</a:t>
            </a:r>
            <a:r>
              <a:rPr lang="ja-JP" altLang="en-US" dirty="0" smtClean="0"/>
              <a:t>を行う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⇒臓腑に異常があると、疾病が発生する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 smtClean="0"/>
              <a:t>五臓、六腑、奇恒の腑に</a:t>
            </a:r>
            <a:r>
              <a:rPr lang="ja-JP" altLang="en-US" dirty="0"/>
              <a:t>分け</a:t>
            </a:r>
            <a:r>
              <a:rPr lang="ja-JP" altLang="en-US" dirty="0" smtClean="0"/>
              <a:t>られる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3066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368556" y="4031189"/>
            <a:ext cx="576064" cy="576064"/>
          </a:xfrm>
          <a:prstGeom prst="rect">
            <a:avLst/>
          </a:pr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1374723" y="4708187"/>
            <a:ext cx="576064" cy="576064"/>
          </a:xfrm>
          <a:prstGeom prst="rect">
            <a:avLst/>
          </a:pr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ja-JP" sz="4800" dirty="0"/>
              <a:t>2.</a:t>
            </a:r>
            <a:r>
              <a:rPr kumimoji="1" lang="ja-JP" altLang="en-US" sz="4800" dirty="0" smtClean="0"/>
              <a:t>五臓とは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lnSpcReduction="10000"/>
          </a:bodyPr>
          <a:lstStyle/>
          <a:p>
            <a:r>
              <a:rPr kumimoji="1" lang="ja-JP" altLang="en-US" b="1" dirty="0" smtClean="0">
                <a:solidFill>
                  <a:srgbClr val="FF0000"/>
                </a:solidFill>
              </a:rPr>
              <a:t>気・血・津液を生成</a:t>
            </a:r>
            <a:r>
              <a:rPr kumimoji="1" lang="ja-JP" altLang="en-US" dirty="0" smtClean="0"/>
              <a:t>、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貯蔵</a:t>
            </a:r>
            <a:r>
              <a:rPr kumimoji="1" lang="ja-JP" altLang="en-US" dirty="0" smtClean="0"/>
              <a:t>する</a:t>
            </a:r>
            <a:endParaRPr kumimoji="1" lang="en-US" altLang="ja-JP" dirty="0" smtClean="0"/>
          </a:p>
          <a:p>
            <a:r>
              <a:rPr lang="ja-JP" altLang="en-US" dirty="0"/>
              <a:t>以下</a:t>
            </a:r>
            <a:r>
              <a:rPr lang="ja-JP" altLang="en-US" dirty="0" smtClean="0"/>
              <a:t>の</a:t>
            </a:r>
            <a:r>
              <a:rPr lang="en-US" altLang="ja-JP" dirty="0" smtClean="0"/>
              <a:t>5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臓器の総称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4000" dirty="0" smtClean="0"/>
              <a:t>　＊</a:t>
            </a:r>
            <a:r>
              <a:rPr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肝</a:t>
            </a:r>
            <a:endParaRPr lang="en-US" altLang="ja-JP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4000" dirty="0" smtClean="0"/>
              <a:t>　＊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心</a:t>
            </a:r>
            <a:endParaRPr kumimoji="1" lang="en-US" altLang="ja-JP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＊</a:t>
            </a:r>
            <a:r>
              <a:rPr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脾</a:t>
            </a:r>
            <a:endParaRPr lang="en-US" altLang="ja-JP" sz="4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＊</a:t>
            </a:r>
            <a:r>
              <a:rPr kumimoji="1"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肺</a:t>
            </a: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/>
              <a:t>　</a:t>
            </a:r>
            <a:r>
              <a:rPr lang="ja-JP" altLang="en-US" sz="4000" dirty="0" smtClean="0"/>
              <a:t>＊</a:t>
            </a:r>
            <a:r>
              <a:rPr lang="ja-JP" alt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腎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3868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◇まとめ◇</a:t>
            </a:r>
            <a:endParaRPr kumimoji="1" lang="ja-JP" altLang="en-US" sz="48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531049"/>
              </p:ext>
            </p:extLst>
          </p:nvPr>
        </p:nvGraphicFramePr>
        <p:xfrm>
          <a:off x="462373" y="1600200"/>
          <a:ext cx="8219255" cy="47091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851"/>
                <a:gridCol w="1643851"/>
                <a:gridCol w="1643851"/>
                <a:gridCol w="1643851"/>
                <a:gridCol w="1643851"/>
              </a:tblGrid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五臓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六腑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華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竅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五行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肝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胆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爪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目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木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心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小腸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顔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舌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火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脾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胃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唇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口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土</a:t>
                      </a:r>
                      <a:endParaRPr kumimoji="1" lang="ja-JP" altLang="en-US" sz="40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肺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大腸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毛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鼻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/>
                        <a:t>金</a:t>
                      </a:r>
                      <a:endParaRPr kumimoji="1" lang="ja-JP" altLang="en-US" sz="4000" dirty="0"/>
                    </a:p>
                  </a:txBody>
                  <a:tcPr/>
                </a:tc>
              </a:tr>
              <a:tr h="78485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腎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膀胱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髪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耳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aseline="0" dirty="0" smtClean="0">
                          <a:solidFill>
                            <a:schemeClr val="bg1"/>
                          </a:solidFill>
                        </a:rPr>
                        <a:t>水</a:t>
                      </a:r>
                      <a:endParaRPr kumimoji="1" lang="ja-JP" altLang="en-US" sz="4000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5" name="直線コネクタ 4"/>
          <p:cNvCxnSpPr/>
          <p:nvPr/>
        </p:nvCxnSpPr>
        <p:spPr>
          <a:xfrm>
            <a:off x="2084540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752231" y="5512878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364088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020272" y="5517232"/>
            <a:ext cx="0" cy="7920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◇</a:t>
            </a:r>
            <a:r>
              <a:rPr kumimoji="1" lang="ja-JP" altLang="en-US" sz="4800" dirty="0" smtClean="0">
                <a:solidFill>
                  <a:srgbClr val="7030A0"/>
                </a:solidFill>
              </a:rPr>
              <a:t>華</a:t>
            </a:r>
            <a:r>
              <a:rPr kumimoji="1" lang="ja-JP" altLang="en-US" sz="4800" dirty="0" smtClean="0"/>
              <a:t>とは？◇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24743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・栄華あるいはつや、輝きを意味する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b="1" dirty="0" smtClean="0">
                <a:solidFill>
                  <a:srgbClr val="FF0000"/>
                </a:solidFill>
              </a:rPr>
              <a:t>五臓の外部への現れ</a:t>
            </a:r>
            <a:r>
              <a:rPr kumimoji="1" lang="ja-JP" altLang="en-US" dirty="0" smtClean="0"/>
              <a:t>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46856" y="4336504"/>
            <a:ext cx="8229600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dirty="0" smtClean="0"/>
              <a:t>・</a:t>
            </a:r>
            <a:r>
              <a:rPr lang="ja-JP" altLang="en-US" b="1" dirty="0" smtClean="0">
                <a:solidFill>
                  <a:srgbClr val="FF0000"/>
                </a:solidFill>
              </a:rPr>
              <a:t>人体と外界をつなぐ孔</a:t>
            </a:r>
            <a:r>
              <a:rPr lang="ja-JP" altLang="en-US" dirty="0" smtClean="0"/>
              <a:t>を意味する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ja-JP" altLang="en-US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67544" y="315009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4800" dirty="0" smtClean="0"/>
              <a:t>◇</a:t>
            </a:r>
            <a:r>
              <a:rPr lang="ja-JP" altLang="en-US" sz="4800" dirty="0" smtClean="0">
                <a:solidFill>
                  <a:srgbClr val="00B050"/>
                </a:solidFill>
              </a:rPr>
              <a:t>竅</a:t>
            </a:r>
            <a:r>
              <a:rPr lang="ja-JP" altLang="en-US" sz="4800" dirty="0" smtClean="0"/>
              <a:t>とは？◇</a:t>
            </a:r>
            <a:endParaRPr lang="ja-JP" altLang="en-US" sz="4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71600" y="299695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solidFill>
                  <a:srgbClr val="00B050"/>
                </a:solidFill>
              </a:rPr>
              <a:t>きょう</a:t>
            </a:r>
            <a:endParaRPr kumimoji="1" lang="ja-JP" alt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2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＊</a:t>
            </a:r>
            <a:r>
              <a:rPr kumimoji="1"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肝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疏泄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気血の流れの</a:t>
            </a:r>
            <a:r>
              <a:rPr lang="ja-JP" altLang="en-US" dirty="0"/>
              <a:t>調節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②血の貯蔵、血液量の分配の調節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筋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④涙は肝の液である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⑤華は</a:t>
            </a:r>
            <a:r>
              <a:rPr kumimoji="1" lang="ja-JP" altLang="en-US" b="1" dirty="0" smtClean="0">
                <a:solidFill>
                  <a:srgbClr val="7030A0"/>
                </a:solidFill>
              </a:rPr>
              <a:t>爪</a:t>
            </a:r>
            <a:r>
              <a:rPr kumimoji="1" lang="ja-JP" altLang="en-US" dirty="0" smtClean="0"/>
              <a:t>にある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⑥</a:t>
            </a:r>
            <a:r>
              <a:rPr lang="ja-JP" altLang="en-US" b="1" dirty="0" smtClean="0">
                <a:solidFill>
                  <a:srgbClr val="00B050"/>
                </a:solidFill>
              </a:rPr>
              <a:t>目</a:t>
            </a:r>
            <a:r>
              <a:rPr lang="ja-JP" altLang="en-US" dirty="0" smtClean="0"/>
              <a:t>に開竅する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" b="100000" l="7000" r="90000">
                        <a14:foregroundMark x1="83500" y1="30500" x2="83500" y2="305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773" y="3068960"/>
            <a:ext cx="3306526" cy="3306526"/>
          </a:xfrm>
          <a:prstGeom prst="rect">
            <a:avLst/>
          </a:prstGeom>
        </p:spPr>
      </p:pic>
      <p:sp>
        <p:nvSpPr>
          <p:cNvPr id="6" name="円/楕円 5"/>
          <p:cNvSpPr/>
          <p:nvPr/>
        </p:nvSpPr>
        <p:spPr>
          <a:xfrm>
            <a:off x="5940152" y="3645024"/>
            <a:ext cx="1080120" cy="5760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542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＊</a:t>
            </a:r>
            <a:r>
              <a:rPr kumimoji="1"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心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血脈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②意識と精神を主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③汗は心の液である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④華は</a:t>
            </a:r>
            <a:r>
              <a:rPr kumimoji="1" lang="ja-JP" altLang="en-US" b="1" dirty="0" smtClean="0">
                <a:solidFill>
                  <a:srgbClr val="7030A0"/>
                </a:solidFill>
              </a:rPr>
              <a:t>顔</a:t>
            </a:r>
            <a:r>
              <a:rPr kumimoji="1" lang="ja-JP" altLang="en-US" dirty="0" smtClean="0"/>
              <a:t>にある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⑤</a:t>
            </a:r>
            <a:r>
              <a:rPr lang="ja-JP" altLang="en-US" b="1" dirty="0" smtClean="0">
                <a:solidFill>
                  <a:srgbClr val="00B050"/>
                </a:solidFill>
              </a:rPr>
              <a:t>舌</a:t>
            </a:r>
            <a:r>
              <a:rPr lang="ja-JP" altLang="en-US" dirty="0"/>
              <a:t>に開竅する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268760"/>
            <a:ext cx="2906395" cy="3937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円/楕円 6"/>
          <p:cNvSpPr/>
          <p:nvPr/>
        </p:nvSpPr>
        <p:spPr>
          <a:xfrm>
            <a:off x="5259235" y="2492896"/>
            <a:ext cx="864096" cy="86409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820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kumimoji="1" lang="ja-JP" altLang="en-US" sz="4800" dirty="0" smtClean="0"/>
              <a:t>＊</a:t>
            </a:r>
            <a:r>
              <a:rPr kumimoji="1" lang="ja-JP" altLang="en-US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脾</a:t>
            </a:r>
            <a:endParaRPr kumimoji="1" lang="ja-JP" altLang="en-US" sz="4800" dirty="0">
              <a:solidFill>
                <a:srgbClr val="FFFF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①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運化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水穀を消化し全身に送る作用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②昇清を主</a:t>
            </a:r>
            <a:r>
              <a:rPr lang="ja-JP" altLang="en-US" dirty="0" err="1" smtClean="0"/>
              <a:t>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③</a:t>
            </a:r>
            <a:r>
              <a:rPr kumimoji="1" lang="ja-JP" altLang="en-US" b="1" dirty="0" smtClean="0">
                <a:solidFill>
                  <a:srgbClr val="FF0000"/>
                </a:solidFill>
              </a:rPr>
              <a:t>統血</a:t>
            </a:r>
            <a:r>
              <a:rPr kumimoji="1" lang="ja-JP" altLang="en-US" dirty="0" smtClean="0"/>
              <a:t>を主</a:t>
            </a:r>
            <a:r>
              <a:rPr kumimoji="1" lang="ja-JP" altLang="en-US" dirty="0" err="1" smtClean="0"/>
              <a:t>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④涎は脾の液である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⑤華は</a:t>
            </a:r>
            <a:r>
              <a:rPr kumimoji="1" lang="ja-JP" altLang="en-US" b="1" dirty="0" smtClean="0">
                <a:solidFill>
                  <a:srgbClr val="7030A0"/>
                </a:solidFill>
              </a:rPr>
              <a:t>唇</a:t>
            </a:r>
            <a:r>
              <a:rPr kumimoji="1" lang="ja-JP" altLang="en-US" dirty="0" smtClean="0"/>
              <a:t>にある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⑥</a:t>
            </a:r>
            <a:r>
              <a:rPr lang="ja-JP" altLang="en-US" b="1" dirty="0" smtClean="0">
                <a:solidFill>
                  <a:srgbClr val="00B050"/>
                </a:solidFill>
              </a:rPr>
              <a:t>口</a:t>
            </a:r>
            <a:r>
              <a:rPr lang="ja-JP" altLang="en-US" dirty="0"/>
              <a:t>に開竅する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493707"/>
            <a:ext cx="3212177" cy="3479302"/>
          </a:xfrm>
          <a:prstGeom prst="rect">
            <a:avLst/>
          </a:prstGeom>
        </p:spPr>
      </p:pic>
      <p:sp>
        <p:nvSpPr>
          <p:cNvPr id="8" name="円/楕円 7"/>
          <p:cNvSpPr/>
          <p:nvPr/>
        </p:nvSpPr>
        <p:spPr>
          <a:xfrm>
            <a:off x="5292080" y="3645024"/>
            <a:ext cx="1368152" cy="136815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64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314</Words>
  <Application>Microsoft Office PowerPoint</Application>
  <PresentationFormat>画面に合わせる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臓腑弁証</vt:lpstr>
      <vt:lpstr>◇もくじ◇</vt:lpstr>
      <vt:lpstr>1.臓腑とは</vt:lpstr>
      <vt:lpstr>2.五臓とは</vt:lpstr>
      <vt:lpstr>◇まとめ◇</vt:lpstr>
      <vt:lpstr>◇華とは？◇</vt:lpstr>
      <vt:lpstr>＊肝</vt:lpstr>
      <vt:lpstr>＊心</vt:lpstr>
      <vt:lpstr>＊脾</vt:lpstr>
      <vt:lpstr>＊肺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臓腑弁証</dc:title>
  <dc:creator>NTbear</dc:creator>
  <cp:lastModifiedBy>YASUHITO</cp:lastModifiedBy>
  <cp:revision>90</cp:revision>
  <dcterms:created xsi:type="dcterms:W3CDTF">2013-06-02T15:44:02Z</dcterms:created>
  <dcterms:modified xsi:type="dcterms:W3CDTF">2013-09-22T15:50:04Z</dcterms:modified>
</cp:coreProperties>
</file>