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sldIdLst>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44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2"/>
      </p:bgRef>
    </p:bg>
    <p:spTree>
      <p:nvGrpSpPr>
        <p:cNvPr id="1" name=""/>
        <p:cNvGrpSpPr/>
        <p:nvPr/>
      </p:nvGrpSpPr>
      <p:grpSpPr>
        <a:xfrm>
          <a:off x="0" y="0"/>
          <a:ext cx="0" cy="0"/>
          <a:chOff x="0" y="0"/>
          <a:chExt cx="0" cy="0"/>
        </a:xfrm>
      </p:grpSpPr>
      <p:sp>
        <p:nvSpPr>
          <p:cNvPr id="7" name="正方形/長方形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0" name="正方形/長方形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1" name="正方形/長方形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タイトル 7"/>
          <p:cNvSpPr>
            <a:spLocks noGrp="1"/>
          </p:cNvSpPr>
          <p:nvPr>
            <p:ph type="ctrTitle"/>
          </p:nvPr>
        </p:nvSpPr>
        <p:spPr>
          <a:xfrm>
            <a:off x="2362200" y="4038600"/>
            <a:ext cx="6477000" cy="1828800"/>
          </a:xfrm>
        </p:spPr>
        <p:txBody>
          <a:bodyPr anchor="b"/>
          <a:lstStyle>
            <a:lvl1pPr>
              <a:defRPr cap="all" baseline="0"/>
            </a:lvl1pPr>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28" name="日付プレースホルダー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91E8850-4AF1-45CE-86D9-333C125D1906}" type="datetime1">
              <a:rPr kumimoji="1" lang="ja-JP" altLang="en-US" smtClean="0"/>
              <a:pPr/>
              <a:t>2012/4/22</a:t>
            </a:fld>
            <a:endParaRPr kumimoji="1" lang="ja-JP" altLang="en-US"/>
          </a:p>
        </p:txBody>
      </p:sp>
      <p:sp>
        <p:nvSpPr>
          <p:cNvPr id="17" name="フッター プレースホルダー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kumimoji="1" lang="ja-JP" altLang="en-US">
              <a:solidFill>
                <a:srgbClr val="EBDDC3"/>
              </a:solidFill>
            </a:endParaRPr>
          </a:p>
        </p:txBody>
      </p:sp>
      <p:sp>
        <p:nvSpPr>
          <p:cNvPr id="29" name="スライド番号プレースホルダー 28"/>
          <p:cNvSpPr>
            <a:spLocks noGrp="1"/>
          </p:cNvSpPr>
          <p:nvPr>
            <p:ph type="sldNum" sz="quarter" idx="12"/>
          </p:nvPr>
        </p:nvSpPr>
        <p:spPr>
          <a:xfrm>
            <a:off x="8001000" y="228600"/>
            <a:ext cx="838200" cy="381000"/>
          </a:xfrm>
        </p:spPr>
        <p:txBody>
          <a:bodyPr/>
          <a:lstStyle>
            <a:lvl1pPr>
              <a:defRPr>
                <a:solidFill>
                  <a:schemeClr val="tx2"/>
                </a:solidFill>
              </a:defRPr>
            </a:lvl1pPr>
          </a:lstStyle>
          <a:p>
            <a:fld id="{C84104EB-AF9B-4A05-B748-F20822902FB3}" type="slidenum">
              <a:rPr kumimoji="1" lang="ja-JP" altLang="en-US" smtClean="0">
                <a:solidFill>
                  <a:srgbClr val="EBDDC3"/>
                </a:solidFill>
              </a:rPr>
              <a:pPr/>
              <a:t>‹#›</a:t>
            </a:fld>
            <a:endParaRPr kumimoji="1" lang="ja-JP" altLang="en-US">
              <a:solidFill>
                <a:srgbClr val="EBDDC3"/>
              </a:solidFill>
            </a:endParaRPr>
          </a:p>
        </p:txBody>
      </p:sp>
    </p:spTree>
    <p:extLst>
      <p:ext uri="{BB962C8B-B14F-4D97-AF65-F5344CB8AC3E}">
        <p14:creationId xmlns:p14="http://schemas.microsoft.com/office/powerpoint/2010/main" val="382966892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4F0291CA-A8B8-4B9A-80CF-C40DCEE3850C}" type="datetime1">
              <a:rPr kumimoji="1" lang="ja-JP" altLang="en-US" smtClean="0">
                <a:solidFill>
                  <a:srgbClr val="775F55"/>
                </a:solidFill>
              </a:rPr>
              <a:pPr/>
              <a:t>2012/4/22</a:t>
            </a:fld>
            <a:endParaRPr kumimoji="1" lang="ja-JP" altLang="en-US">
              <a:solidFill>
                <a:srgbClr val="775F55"/>
              </a:solidFill>
            </a:endParaRPr>
          </a:p>
        </p:txBody>
      </p:sp>
      <p:sp>
        <p:nvSpPr>
          <p:cNvPr id="5" name="フッター プレースホルダー 4"/>
          <p:cNvSpPr>
            <a:spLocks noGrp="1"/>
          </p:cNvSpPr>
          <p:nvPr>
            <p:ph type="ftr" sz="quarter" idx="11"/>
          </p:nvPr>
        </p:nvSpPr>
        <p:spPr/>
        <p:txBody>
          <a:bodyPr/>
          <a:lstStyle/>
          <a:p>
            <a:endParaRPr kumimoji="1" lang="ja-JP" altLang="en-US">
              <a:solidFill>
                <a:srgbClr val="775F55"/>
              </a:solidFill>
            </a:endParaRPr>
          </a:p>
        </p:txBody>
      </p:sp>
      <p:sp>
        <p:nvSpPr>
          <p:cNvPr id="6" name="スライド番号プレースホルダー 5"/>
          <p:cNvSpPr>
            <a:spLocks noGrp="1"/>
          </p:cNvSpPr>
          <p:nvPr>
            <p:ph type="sldNum" sz="quarter" idx="12"/>
          </p:nvPr>
        </p:nvSpPr>
        <p:spPr/>
        <p:txBody>
          <a:bodyPr/>
          <a:lstStyle/>
          <a:p>
            <a:fld id="{C84104EB-AF9B-4A05-B748-F20822902FB3}" type="slidenum">
              <a:rPr kumimoji="1" lang="ja-JP" altLang="en-US" smtClean="0"/>
              <a:pPr/>
              <a:t>‹#›</a:t>
            </a:fld>
            <a:endParaRPr kumimoji="1" lang="ja-JP" altLang="en-US"/>
          </a:p>
        </p:txBody>
      </p:sp>
    </p:spTree>
    <p:extLst>
      <p:ext uri="{BB962C8B-B14F-4D97-AF65-F5344CB8AC3E}">
        <p14:creationId xmlns:p14="http://schemas.microsoft.com/office/powerpoint/2010/main" val="4156857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bg>
      <p:bgRef idx="1001">
        <a:schemeClr val="bg1"/>
      </p:bgRef>
    </p:bg>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53200" y="609600"/>
            <a:ext cx="2057400" cy="5516563"/>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609600"/>
            <a:ext cx="5562600" cy="5516564"/>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a:xfrm>
            <a:off x="6553200" y="6248402"/>
            <a:ext cx="2209800" cy="365125"/>
          </a:xfrm>
        </p:spPr>
        <p:txBody>
          <a:bodyPr/>
          <a:lstStyle/>
          <a:p>
            <a:fld id="{7E85D432-6CEC-4758-9F2F-AC4DDC56E1EA}" type="datetime1">
              <a:rPr kumimoji="1" lang="ja-JP" altLang="en-US" smtClean="0">
                <a:solidFill>
                  <a:srgbClr val="775F55"/>
                </a:solidFill>
              </a:rPr>
              <a:pPr/>
              <a:t>2012/4/22</a:t>
            </a:fld>
            <a:endParaRPr kumimoji="1" lang="ja-JP" altLang="en-US">
              <a:solidFill>
                <a:srgbClr val="775F55"/>
              </a:solidFill>
            </a:endParaRPr>
          </a:p>
        </p:txBody>
      </p:sp>
      <p:sp>
        <p:nvSpPr>
          <p:cNvPr id="5" name="フッター プレースホルダー 4"/>
          <p:cNvSpPr>
            <a:spLocks noGrp="1"/>
          </p:cNvSpPr>
          <p:nvPr>
            <p:ph type="ftr" sz="quarter" idx="11"/>
          </p:nvPr>
        </p:nvSpPr>
        <p:spPr>
          <a:xfrm>
            <a:off x="457201" y="6248207"/>
            <a:ext cx="5573483" cy="365125"/>
          </a:xfrm>
        </p:spPr>
        <p:txBody>
          <a:bodyPr/>
          <a:lstStyle/>
          <a:p>
            <a:endParaRPr kumimoji="1" lang="ja-JP" altLang="en-US">
              <a:solidFill>
                <a:srgbClr val="775F55"/>
              </a:solidFill>
            </a:endParaRPr>
          </a:p>
        </p:txBody>
      </p:sp>
      <p:sp>
        <p:nvSpPr>
          <p:cNvPr id="7" name="正方形/長方形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0" lang="en-US">
              <a:solidFill>
                <a:prstClr val="white"/>
              </a:solidFill>
            </a:endParaRPr>
          </a:p>
        </p:txBody>
      </p:sp>
      <p:sp>
        <p:nvSpPr>
          <p:cNvPr id="8" name="正方形/長方形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0" lang="en-US">
              <a:solidFill>
                <a:prstClr val="white"/>
              </a:solidFill>
            </a:endParaRPr>
          </a:p>
        </p:txBody>
      </p:sp>
      <p:sp>
        <p:nvSpPr>
          <p:cNvPr id="9" name="正方形/長方形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0" lang="en-US">
              <a:solidFill>
                <a:prstClr val="white"/>
              </a:solidFill>
            </a:endParaRPr>
          </a:p>
        </p:txBody>
      </p:sp>
      <p:sp>
        <p:nvSpPr>
          <p:cNvPr id="6" name="スライド番号プレースホルダー 5"/>
          <p:cNvSpPr>
            <a:spLocks noGrp="1"/>
          </p:cNvSpPr>
          <p:nvPr>
            <p:ph type="sldNum" sz="quarter" idx="12"/>
          </p:nvPr>
        </p:nvSpPr>
        <p:spPr>
          <a:xfrm rot="5400000">
            <a:off x="5989638" y="144462"/>
            <a:ext cx="533400" cy="244476"/>
          </a:xfrm>
        </p:spPr>
        <p:txBody>
          <a:bodyPr/>
          <a:lstStyle/>
          <a:p>
            <a:fld id="{C84104EB-AF9B-4A05-B748-F20822902FB3}" type="slidenum">
              <a:rPr kumimoji="1" lang="ja-JP" altLang="en-US" smtClean="0"/>
              <a:pPr/>
              <a:t>‹#›</a:t>
            </a:fld>
            <a:endParaRPr kumimoji="1" lang="ja-JP" altLang="en-US"/>
          </a:p>
        </p:txBody>
      </p:sp>
    </p:spTree>
    <p:extLst>
      <p:ext uri="{BB962C8B-B14F-4D97-AF65-F5344CB8AC3E}">
        <p14:creationId xmlns:p14="http://schemas.microsoft.com/office/powerpoint/2010/main" val="4192930903"/>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7" name="Date Placeholder 6"/>
          <p:cNvSpPr>
            <a:spLocks noGrp="1"/>
          </p:cNvSpPr>
          <p:nvPr>
            <p:ph type="dt" sz="half" idx="10"/>
          </p:nvPr>
        </p:nvSpPr>
        <p:spPr/>
        <p:txBody>
          <a:bodyPr/>
          <a:lstStyle/>
          <a:p>
            <a:fld id="{791E8850-4AF1-45CE-86D9-333C125D1906}" type="datetime1">
              <a:rPr lang="ja-JP" altLang="en-US" smtClean="0">
                <a:solidFill>
                  <a:prstClr val="black">
                    <a:lumMod val="65000"/>
                    <a:lumOff val="35000"/>
                  </a:prstClr>
                </a:solidFill>
              </a:rPr>
              <a:pPr/>
              <a:t>2012/4/22</a:t>
            </a:fld>
            <a:endParaRPr lang="ja-JP" altLang="en-US">
              <a:solidFill>
                <a:prstClr val="black">
                  <a:lumMod val="65000"/>
                  <a:lumOff val="35000"/>
                </a:prstClr>
              </a:solidFill>
            </a:endParaRPr>
          </a:p>
        </p:txBody>
      </p:sp>
      <p:sp>
        <p:nvSpPr>
          <p:cNvPr id="8" name="Slide Number Placeholder 7"/>
          <p:cNvSpPr>
            <a:spLocks noGrp="1"/>
          </p:cNvSpPr>
          <p:nvPr>
            <p:ph type="sldNum" sz="quarter" idx="11"/>
          </p:nvPr>
        </p:nvSpPr>
        <p:spPr/>
        <p:txBody>
          <a:bodyPr/>
          <a:lstStyle/>
          <a:p>
            <a:fld id="{C84104EB-AF9B-4A05-B748-F20822902FB3}"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9" name="Footer Placeholder 8"/>
          <p:cNvSpPr>
            <a:spLocks noGrp="1"/>
          </p:cNvSpPr>
          <p:nvPr>
            <p:ph type="ftr" sz="quarter" idx="12"/>
          </p:nvPr>
        </p:nvSpPr>
        <p:spPr/>
        <p:txBody>
          <a:bodyPr/>
          <a:lstStyle/>
          <a:p>
            <a:endParaRPr lang="ja-JP" altLang="en-US">
              <a:solidFill>
                <a:prstClr val="black">
                  <a:lumMod val="65000"/>
                  <a:lumOff val="35000"/>
                </a:prstClr>
              </a:solidFill>
            </a:endParaRPr>
          </a:p>
        </p:txBody>
      </p:sp>
    </p:spTree>
    <p:extLst>
      <p:ext uri="{BB962C8B-B14F-4D97-AF65-F5344CB8AC3E}">
        <p14:creationId xmlns:p14="http://schemas.microsoft.com/office/powerpoint/2010/main" val="14372982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4" name="Date Placeholder 3"/>
          <p:cNvSpPr>
            <a:spLocks noGrp="1"/>
          </p:cNvSpPr>
          <p:nvPr>
            <p:ph type="dt" sz="half" idx="10"/>
          </p:nvPr>
        </p:nvSpPr>
        <p:spPr/>
        <p:txBody>
          <a:bodyPr/>
          <a:lstStyle/>
          <a:p>
            <a:fld id="{E96454DD-B2A2-4905-9312-5850F7351E8A}" type="datetime1">
              <a:rPr lang="ja-JP" altLang="en-US" smtClean="0">
                <a:solidFill>
                  <a:prstClr val="black">
                    <a:lumMod val="65000"/>
                    <a:lumOff val="35000"/>
                  </a:prstClr>
                </a:solidFill>
              </a:rPr>
              <a:pPr/>
              <a:t>2012/4/22</a:t>
            </a:fld>
            <a:endParaRPr lang="ja-JP" alt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C84104EB-AF9B-4A05-B748-F20822902FB3}"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28147363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8037CCC-F623-4199-B98A-8DD1748B4FCF}" type="datetime1">
              <a:rPr lang="ja-JP" altLang="en-US" smtClean="0">
                <a:solidFill>
                  <a:prstClr val="black">
                    <a:lumMod val="65000"/>
                    <a:lumOff val="35000"/>
                  </a:prstClr>
                </a:solidFill>
              </a:rPr>
              <a:pPr/>
              <a:t>2012/4/22</a:t>
            </a:fld>
            <a:endParaRPr lang="ja-JP" alt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C84104EB-AF9B-4A05-B748-F20822902FB3}"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1706979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5" name="Date Placeholder 4"/>
          <p:cNvSpPr>
            <a:spLocks noGrp="1"/>
          </p:cNvSpPr>
          <p:nvPr>
            <p:ph type="dt" sz="half" idx="10"/>
          </p:nvPr>
        </p:nvSpPr>
        <p:spPr/>
        <p:txBody>
          <a:bodyPr/>
          <a:lstStyle/>
          <a:p>
            <a:fld id="{ADD02D12-88DD-4EE8-9B2E-CDB098CC7D94}" type="datetime1">
              <a:rPr lang="ja-JP" altLang="en-US" smtClean="0">
                <a:solidFill>
                  <a:prstClr val="black">
                    <a:lumMod val="65000"/>
                    <a:lumOff val="35000"/>
                  </a:prstClr>
                </a:solidFill>
              </a:rPr>
              <a:pPr/>
              <a:t>2012/4/22</a:t>
            </a:fld>
            <a:endParaRPr lang="ja-JP" alt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C84104EB-AF9B-4A05-B748-F20822902FB3}"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9" name="Content Placeholder 8"/>
          <p:cNvSpPr>
            <a:spLocks noGrp="1"/>
          </p:cNvSpPr>
          <p:nvPr>
            <p:ph sz="quarter" idx="13"/>
          </p:nvPr>
        </p:nvSpPr>
        <p:spPr>
          <a:xfrm>
            <a:off x="365760" y="1600200"/>
            <a:ext cx="4041648" cy="452628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extLst>
      <p:ext uri="{BB962C8B-B14F-4D97-AF65-F5344CB8AC3E}">
        <p14:creationId xmlns:p14="http://schemas.microsoft.com/office/powerpoint/2010/main" val="34239151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7" name="Date Placeholder 6"/>
          <p:cNvSpPr>
            <a:spLocks noGrp="1"/>
          </p:cNvSpPr>
          <p:nvPr>
            <p:ph type="dt" sz="half" idx="10"/>
          </p:nvPr>
        </p:nvSpPr>
        <p:spPr/>
        <p:txBody>
          <a:bodyPr/>
          <a:lstStyle/>
          <a:p>
            <a:fld id="{54021031-3166-46CB-99CA-400389931439}" type="datetime1">
              <a:rPr lang="ja-JP" altLang="en-US" smtClean="0">
                <a:solidFill>
                  <a:prstClr val="black">
                    <a:lumMod val="65000"/>
                    <a:lumOff val="35000"/>
                  </a:prstClr>
                </a:solidFill>
              </a:rPr>
              <a:pPr/>
              <a:t>2012/4/22</a:t>
            </a:fld>
            <a:endParaRPr lang="ja-JP" altLang="en-US">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C84104EB-AF9B-4A05-B748-F20822902FB3}"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11" name="Content Placeholder 10"/>
          <p:cNvSpPr>
            <a:spLocks noGrp="1"/>
          </p:cNvSpPr>
          <p:nvPr>
            <p:ph sz="quarter" idx="13"/>
          </p:nvPr>
        </p:nvSpPr>
        <p:spPr>
          <a:xfrm>
            <a:off x="457200" y="2212848"/>
            <a:ext cx="4041648" cy="391363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extLst>
      <p:ext uri="{BB962C8B-B14F-4D97-AF65-F5344CB8AC3E}">
        <p14:creationId xmlns:p14="http://schemas.microsoft.com/office/powerpoint/2010/main" val="27596574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E5DF13E-7072-4076-AC76-ACB77AB32797}" type="datetime1">
              <a:rPr lang="ja-JP" altLang="en-US" smtClean="0">
                <a:solidFill>
                  <a:prstClr val="black">
                    <a:lumMod val="65000"/>
                    <a:lumOff val="35000"/>
                  </a:prstClr>
                </a:solidFill>
              </a:rPr>
              <a:pPr/>
              <a:t>2012/4/22</a:t>
            </a:fld>
            <a:endParaRPr lang="ja-JP" altLang="en-US">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C84104EB-AF9B-4A05-B748-F20822902FB3}"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10443737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564265-17A7-4C36-9EBB-803260259792}" type="datetime1">
              <a:rPr lang="ja-JP" altLang="en-US" smtClean="0">
                <a:solidFill>
                  <a:prstClr val="black">
                    <a:lumMod val="65000"/>
                    <a:lumOff val="35000"/>
                  </a:prstClr>
                </a:solidFill>
              </a:rPr>
              <a:pPr/>
              <a:t>2012/4/22</a:t>
            </a:fld>
            <a:endParaRPr lang="ja-JP" alt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C84104EB-AF9B-4A05-B748-F20822902FB3}"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22065743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54ACDEF-A217-4BC8-B999-CD839327DE76}" type="datetime1">
              <a:rPr lang="ja-JP" altLang="en-US" smtClean="0">
                <a:solidFill>
                  <a:prstClr val="black">
                    <a:lumMod val="65000"/>
                    <a:lumOff val="35000"/>
                  </a:prstClr>
                </a:solidFill>
              </a:rPr>
              <a:pPr/>
              <a:t>2012/4/22</a:t>
            </a:fld>
            <a:endParaRPr lang="ja-JP" alt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C84104EB-AF9B-4A05-B748-F20822902FB3}"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1373093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12648" y="228600"/>
            <a:ext cx="8153400" cy="990600"/>
          </a:xfrm>
        </p:spPr>
        <p:txBody>
          <a:bodyPr/>
          <a:lstStyle/>
          <a:p>
            <a:r>
              <a:rPr kumimoji="0" lang="ja-JP" altLang="en-US" smtClean="0"/>
              <a:t>マスター タイトルの書式設定</a:t>
            </a:r>
            <a:endParaRPr kumimoji="0" lang="en-US"/>
          </a:p>
        </p:txBody>
      </p:sp>
      <p:sp>
        <p:nvSpPr>
          <p:cNvPr id="4" name="日付プレースホルダー 3"/>
          <p:cNvSpPr>
            <a:spLocks noGrp="1"/>
          </p:cNvSpPr>
          <p:nvPr>
            <p:ph type="dt" sz="half" idx="10"/>
          </p:nvPr>
        </p:nvSpPr>
        <p:spPr/>
        <p:txBody>
          <a:bodyPr/>
          <a:lstStyle/>
          <a:p>
            <a:fld id="{E96454DD-B2A2-4905-9312-5850F7351E8A}" type="datetime1">
              <a:rPr kumimoji="1" lang="ja-JP" altLang="en-US" smtClean="0">
                <a:solidFill>
                  <a:srgbClr val="775F55"/>
                </a:solidFill>
              </a:rPr>
              <a:pPr/>
              <a:t>2012/4/22</a:t>
            </a:fld>
            <a:endParaRPr kumimoji="1" lang="ja-JP" altLang="en-US">
              <a:solidFill>
                <a:srgbClr val="775F55"/>
              </a:solidFill>
            </a:endParaRPr>
          </a:p>
        </p:txBody>
      </p:sp>
      <p:sp>
        <p:nvSpPr>
          <p:cNvPr id="5" name="フッター プレースホルダー 4"/>
          <p:cNvSpPr>
            <a:spLocks noGrp="1"/>
          </p:cNvSpPr>
          <p:nvPr>
            <p:ph type="ftr" sz="quarter" idx="11"/>
          </p:nvPr>
        </p:nvSpPr>
        <p:spPr/>
        <p:txBody>
          <a:bodyPr/>
          <a:lstStyle/>
          <a:p>
            <a:endParaRPr kumimoji="1" lang="ja-JP" altLang="en-US">
              <a:solidFill>
                <a:srgbClr val="775F55"/>
              </a:solidFill>
            </a:endParaRPr>
          </a:p>
        </p:txBody>
      </p:sp>
      <p:sp>
        <p:nvSpPr>
          <p:cNvPr id="6" name="スライド番号プレースホルダー 5"/>
          <p:cNvSpPr>
            <a:spLocks noGrp="1"/>
          </p:cNvSpPr>
          <p:nvPr>
            <p:ph type="sldNum" sz="quarter" idx="12"/>
          </p:nvPr>
        </p:nvSpPr>
        <p:spPr/>
        <p:txBody>
          <a:bodyPr/>
          <a:lstStyle>
            <a:lvl1pPr>
              <a:defRPr>
                <a:solidFill>
                  <a:srgbClr val="FFFFFF"/>
                </a:solidFill>
              </a:defRPr>
            </a:lvl1pPr>
          </a:lstStyle>
          <a:p>
            <a:fld id="{C84104EB-AF9B-4A05-B748-F20822902FB3}" type="slidenum">
              <a:rPr kumimoji="1" lang="ja-JP" altLang="en-US" smtClean="0"/>
              <a:pPr/>
              <a:t>‹#›</a:t>
            </a:fld>
            <a:endParaRPr kumimoji="1" lang="ja-JP" altLang="en-US"/>
          </a:p>
        </p:txBody>
      </p:sp>
      <p:sp>
        <p:nvSpPr>
          <p:cNvPr id="8" name="コンテンツ プレースホルダー 7"/>
          <p:cNvSpPr>
            <a:spLocks noGrp="1"/>
          </p:cNvSpPr>
          <p:nvPr>
            <p:ph sz="quarter" idx="1"/>
          </p:nvPr>
        </p:nvSpPr>
        <p:spPr>
          <a:xfrm>
            <a:off x="612648" y="1600200"/>
            <a:ext cx="8153400" cy="44958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extLst>
      <p:ext uri="{BB962C8B-B14F-4D97-AF65-F5344CB8AC3E}">
        <p14:creationId xmlns:p14="http://schemas.microsoft.com/office/powerpoint/2010/main" val="28093483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10B1B46-3718-4D1F-9C33-25D308B60B31}" type="datetime1">
              <a:rPr lang="ja-JP" altLang="en-US" smtClean="0">
                <a:solidFill>
                  <a:prstClr val="black">
                    <a:lumMod val="65000"/>
                    <a:lumOff val="35000"/>
                  </a:prstClr>
                </a:solidFill>
              </a:rPr>
              <a:pPr/>
              <a:t>2012/4/22</a:t>
            </a:fld>
            <a:endParaRPr lang="ja-JP" alt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C84104EB-AF9B-4A05-B748-F20822902FB3}"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20099525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4F0291CA-A8B8-4B9A-80CF-C40DCEE3850C}" type="datetime1">
              <a:rPr lang="ja-JP" altLang="en-US" smtClean="0">
                <a:solidFill>
                  <a:prstClr val="black">
                    <a:lumMod val="65000"/>
                    <a:lumOff val="35000"/>
                  </a:prstClr>
                </a:solidFill>
              </a:rPr>
              <a:pPr/>
              <a:t>2012/4/22</a:t>
            </a:fld>
            <a:endParaRPr lang="ja-JP" alt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C84104EB-AF9B-4A05-B748-F20822902FB3}"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29592520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7E85D432-6CEC-4758-9F2F-AC4DDC56E1EA}" type="datetime1">
              <a:rPr lang="ja-JP" altLang="en-US" smtClean="0">
                <a:solidFill>
                  <a:prstClr val="black">
                    <a:lumMod val="65000"/>
                    <a:lumOff val="35000"/>
                  </a:prstClr>
                </a:solidFill>
              </a:rPr>
              <a:pPr/>
              <a:t>2012/4/22</a:t>
            </a:fld>
            <a:endParaRPr lang="ja-JP" alt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C84104EB-AF9B-4A05-B748-F20822902FB3}"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10826187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ja-JP" altLang="en-US" smtClean="0"/>
              <a:t>マスター タイトルの書式設定</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7" name="Date Placeholder 6"/>
          <p:cNvSpPr>
            <a:spLocks noGrp="1"/>
          </p:cNvSpPr>
          <p:nvPr>
            <p:ph type="dt" sz="half" idx="10"/>
          </p:nvPr>
        </p:nvSpPr>
        <p:spPr/>
        <p:txBody>
          <a:bodyPr/>
          <a:lstStyle/>
          <a:p>
            <a:fld id="{5047B5D6-14F1-45FB-8A60-3320D88E33E2}" type="datetime1">
              <a:rPr lang="ja-JP" altLang="en-US" smtClean="0">
                <a:solidFill>
                  <a:prstClr val="white">
                    <a:alpha val="50000"/>
                  </a:prstClr>
                </a:solidFill>
              </a:rPr>
              <a:pPr/>
              <a:t>2012/4/22</a:t>
            </a:fld>
            <a:endParaRPr lang="ja-JP" altLang="en-US">
              <a:solidFill>
                <a:prstClr val="white">
                  <a:alpha val="50000"/>
                </a:prstClr>
              </a:solidFill>
            </a:endParaRPr>
          </a:p>
        </p:txBody>
      </p:sp>
      <p:sp>
        <p:nvSpPr>
          <p:cNvPr id="8" name="Slide Number Placeholder 7"/>
          <p:cNvSpPr>
            <a:spLocks noGrp="1"/>
          </p:cNvSpPr>
          <p:nvPr>
            <p:ph type="sldNum" sz="quarter" idx="11"/>
          </p:nvPr>
        </p:nvSpPr>
        <p:spPr/>
        <p:txBody>
          <a:bodyPr/>
          <a:lstStyle/>
          <a:p>
            <a:fld id="{C84104EB-AF9B-4A05-B748-F20822902FB3}" type="slidenum">
              <a:rPr lang="ja-JP" altLang="en-US" smtClean="0">
                <a:solidFill>
                  <a:prstClr val="white"/>
                </a:solidFill>
              </a:rPr>
              <a:pPr/>
              <a:t>‹#›</a:t>
            </a:fld>
            <a:endParaRPr lang="ja-JP" altLang="en-US">
              <a:solidFill>
                <a:prstClr val="white"/>
              </a:solidFill>
            </a:endParaRPr>
          </a:p>
        </p:txBody>
      </p:sp>
      <p:sp>
        <p:nvSpPr>
          <p:cNvPr id="9" name="Footer Placeholder 8"/>
          <p:cNvSpPr>
            <a:spLocks noGrp="1"/>
          </p:cNvSpPr>
          <p:nvPr>
            <p:ph type="ftr" sz="quarter" idx="12"/>
          </p:nvPr>
        </p:nvSpPr>
        <p:spPr/>
        <p:txBody>
          <a:bodyPr/>
          <a:lstStyle/>
          <a:p>
            <a:endParaRPr lang="ja-JP" altLang="en-US">
              <a:solidFill>
                <a:prstClr val="white"/>
              </a:solidFill>
            </a:endParaRPr>
          </a:p>
        </p:txBody>
      </p:sp>
    </p:spTree>
    <p:extLst>
      <p:ext uri="{BB962C8B-B14F-4D97-AF65-F5344CB8AC3E}">
        <p14:creationId xmlns:p14="http://schemas.microsoft.com/office/powerpoint/2010/main" val="17167123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93DBD56-2144-4376-8226-9711B0EF2987}" type="datetime1">
              <a:rPr lang="ja-JP" altLang="en-US" smtClean="0">
                <a:solidFill>
                  <a:prstClr val="white">
                    <a:alpha val="50000"/>
                  </a:prstClr>
                </a:solidFill>
              </a:rPr>
              <a:pPr/>
              <a:t>2012/4/22</a:t>
            </a:fld>
            <a:endParaRPr lang="ja-JP" altLang="en-US">
              <a:solidFill>
                <a:prstClr val="white">
                  <a:alpha val="50000"/>
                </a:prstClr>
              </a:solidFill>
            </a:endParaRPr>
          </a:p>
        </p:txBody>
      </p:sp>
      <p:sp>
        <p:nvSpPr>
          <p:cNvPr id="5" name="Footer Placeholder 4"/>
          <p:cNvSpPr>
            <a:spLocks noGrp="1"/>
          </p:cNvSpPr>
          <p:nvPr>
            <p:ph type="ftr" sz="quarter" idx="11"/>
          </p:nvPr>
        </p:nvSpPr>
        <p:spPr/>
        <p:txBody>
          <a:bodyPr/>
          <a:lstStyle/>
          <a:p>
            <a:endParaRPr lang="ja-JP" altLang="en-US">
              <a:solidFill>
                <a:prstClr val="white"/>
              </a:solidFill>
            </a:endParaRPr>
          </a:p>
        </p:txBody>
      </p:sp>
      <p:sp>
        <p:nvSpPr>
          <p:cNvPr id="6" name="Slide Number Placeholder 5"/>
          <p:cNvSpPr>
            <a:spLocks noGrp="1"/>
          </p:cNvSpPr>
          <p:nvPr>
            <p:ph type="sldNum" sz="quarter" idx="12"/>
          </p:nvPr>
        </p:nvSpPr>
        <p:spPr/>
        <p:txBody>
          <a:bodyPr/>
          <a:lstStyle/>
          <a:p>
            <a:fld id="{C84104EB-AF9B-4A05-B748-F20822902FB3}" type="slidenum">
              <a:rPr lang="ja-JP" altLang="en-US" smtClean="0">
                <a:solidFill>
                  <a:prstClr val="white"/>
                </a:solidFill>
              </a:rPr>
              <a:pPr/>
              <a:t>‹#›</a:t>
            </a:fld>
            <a:endParaRPr lang="ja-JP" altLang="en-US">
              <a:solidFill>
                <a:prstClr val="white"/>
              </a:solidFill>
            </a:endParaRPr>
          </a:p>
        </p:txBody>
      </p:sp>
    </p:spTree>
    <p:extLst>
      <p:ext uri="{BB962C8B-B14F-4D97-AF65-F5344CB8AC3E}">
        <p14:creationId xmlns:p14="http://schemas.microsoft.com/office/powerpoint/2010/main" val="12627351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6B0D988-C92E-4F89-984D-2EBFAF3296C6}" type="datetime1">
              <a:rPr lang="ja-JP" altLang="en-US" smtClean="0">
                <a:solidFill>
                  <a:prstClr val="white">
                    <a:alpha val="50000"/>
                  </a:prstClr>
                </a:solidFill>
              </a:rPr>
              <a:pPr/>
              <a:t>2012/4/22</a:t>
            </a:fld>
            <a:endParaRPr lang="ja-JP" altLang="en-US">
              <a:solidFill>
                <a:prstClr val="white">
                  <a:alpha val="50000"/>
                </a:prstClr>
              </a:solidFill>
            </a:endParaRPr>
          </a:p>
        </p:txBody>
      </p:sp>
      <p:sp>
        <p:nvSpPr>
          <p:cNvPr id="5" name="Footer Placeholder 4"/>
          <p:cNvSpPr>
            <a:spLocks noGrp="1"/>
          </p:cNvSpPr>
          <p:nvPr>
            <p:ph type="ftr" sz="quarter" idx="11"/>
          </p:nvPr>
        </p:nvSpPr>
        <p:spPr/>
        <p:txBody>
          <a:bodyPr/>
          <a:lstStyle/>
          <a:p>
            <a:endParaRPr lang="ja-JP" altLang="en-US">
              <a:solidFill>
                <a:prstClr val="white"/>
              </a:solidFill>
            </a:endParaRPr>
          </a:p>
        </p:txBody>
      </p:sp>
      <p:sp>
        <p:nvSpPr>
          <p:cNvPr id="6" name="Slide Number Placeholder 5"/>
          <p:cNvSpPr>
            <a:spLocks noGrp="1"/>
          </p:cNvSpPr>
          <p:nvPr>
            <p:ph type="sldNum" sz="quarter" idx="12"/>
          </p:nvPr>
        </p:nvSpPr>
        <p:spPr/>
        <p:txBody>
          <a:bodyPr/>
          <a:lstStyle/>
          <a:p>
            <a:fld id="{C84104EB-AF9B-4A05-B748-F20822902FB3}" type="slidenum">
              <a:rPr lang="ja-JP" altLang="en-US" smtClean="0">
                <a:solidFill>
                  <a:prstClr val="white"/>
                </a:solidFill>
              </a:rPr>
              <a:pPr/>
              <a:t>‹#›</a:t>
            </a:fld>
            <a:endParaRPr lang="ja-JP" altLang="en-US">
              <a:solidFill>
                <a:prstClr val="white"/>
              </a:solidFill>
            </a:endParaRPr>
          </a:p>
        </p:txBody>
      </p:sp>
    </p:spTree>
    <p:extLst>
      <p:ext uri="{BB962C8B-B14F-4D97-AF65-F5344CB8AC3E}">
        <p14:creationId xmlns:p14="http://schemas.microsoft.com/office/powerpoint/2010/main" val="35964567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A2CD1F7-8745-4965-8EFC-EBD8739F8EF0}" type="datetime1">
              <a:rPr lang="ja-JP" altLang="en-US" smtClean="0">
                <a:solidFill>
                  <a:prstClr val="white">
                    <a:alpha val="50000"/>
                  </a:prstClr>
                </a:solidFill>
              </a:rPr>
              <a:pPr/>
              <a:t>2012/4/22</a:t>
            </a:fld>
            <a:endParaRPr lang="ja-JP" altLang="en-US">
              <a:solidFill>
                <a:prstClr val="white">
                  <a:alpha val="50000"/>
                </a:prstClr>
              </a:solidFill>
            </a:endParaRPr>
          </a:p>
        </p:txBody>
      </p:sp>
      <p:sp>
        <p:nvSpPr>
          <p:cNvPr id="6" name="Footer Placeholder 5"/>
          <p:cNvSpPr>
            <a:spLocks noGrp="1"/>
          </p:cNvSpPr>
          <p:nvPr>
            <p:ph type="ftr" sz="quarter" idx="11"/>
          </p:nvPr>
        </p:nvSpPr>
        <p:spPr/>
        <p:txBody>
          <a:bodyPr/>
          <a:lstStyle/>
          <a:p>
            <a:endParaRPr lang="ja-JP" altLang="en-US">
              <a:solidFill>
                <a:prstClr val="white"/>
              </a:solidFill>
            </a:endParaRPr>
          </a:p>
        </p:txBody>
      </p:sp>
      <p:sp>
        <p:nvSpPr>
          <p:cNvPr id="7" name="Slide Number Placeholder 6"/>
          <p:cNvSpPr>
            <a:spLocks noGrp="1"/>
          </p:cNvSpPr>
          <p:nvPr>
            <p:ph type="sldNum" sz="quarter" idx="12"/>
          </p:nvPr>
        </p:nvSpPr>
        <p:spPr/>
        <p:txBody>
          <a:bodyPr/>
          <a:lstStyle/>
          <a:p>
            <a:fld id="{C84104EB-AF9B-4A05-B748-F20822902FB3}" type="slidenum">
              <a:rPr lang="ja-JP" altLang="en-US" smtClean="0">
                <a:solidFill>
                  <a:prstClr val="white"/>
                </a:solidFill>
              </a:rPr>
              <a:pPr/>
              <a:t>‹#›</a:t>
            </a:fld>
            <a:endParaRPr lang="ja-JP" altLang="en-US">
              <a:solidFill>
                <a:prstClr val="white"/>
              </a:solidFill>
            </a:endParaRPr>
          </a:p>
        </p:txBody>
      </p:sp>
      <p:sp>
        <p:nvSpPr>
          <p:cNvPr id="9" name="Title 8"/>
          <p:cNvSpPr>
            <a:spLocks noGrp="1"/>
          </p:cNvSpPr>
          <p:nvPr>
            <p:ph type="title"/>
          </p:nvPr>
        </p:nvSpPr>
        <p:spPr>
          <a:xfrm>
            <a:off x="914400" y="1544715"/>
            <a:ext cx="7315200" cy="1154097"/>
          </a:xfrm>
        </p:spPr>
        <p:txBody>
          <a:bodyPr/>
          <a:lstStyle/>
          <a:p>
            <a:r>
              <a:rPr lang="ja-JP" altLang="en-US" smtClean="0"/>
              <a:t>マスター タイトルの書式設定</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extLst>
      <p:ext uri="{BB962C8B-B14F-4D97-AF65-F5344CB8AC3E}">
        <p14:creationId xmlns:p14="http://schemas.microsoft.com/office/powerpoint/2010/main" val="41253545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7" name="Date Placeholder 6"/>
          <p:cNvSpPr>
            <a:spLocks noGrp="1"/>
          </p:cNvSpPr>
          <p:nvPr>
            <p:ph type="dt" sz="half" idx="10"/>
          </p:nvPr>
        </p:nvSpPr>
        <p:spPr/>
        <p:txBody>
          <a:bodyPr/>
          <a:lstStyle/>
          <a:p>
            <a:fld id="{9DB04EBD-CF1A-46C2-9F21-050FF5070F82}" type="datetime1">
              <a:rPr lang="ja-JP" altLang="en-US" smtClean="0">
                <a:solidFill>
                  <a:prstClr val="white">
                    <a:alpha val="50000"/>
                  </a:prstClr>
                </a:solidFill>
              </a:rPr>
              <a:pPr/>
              <a:t>2012/4/22</a:t>
            </a:fld>
            <a:endParaRPr lang="ja-JP" altLang="en-US">
              <a:solidFill>
                <a:prstClr val="white">
                  <a:alpha val="50000"/>
                </a:prstClr>
              </a:solidFill>
            </a:endParaRPr>
          </a:p>
        </p:txBody>
      </p:sp>
      <p:sp>
        <p:nvSpPr>
          <p:cNvPr id="8" name="Footer Placeholder 7"/>
          <p:cNvSpPr>
            <a:spLocks noGrp="1"/>
          </p:cNvSpPr>
          <p:nvPr>
            <p:ph type="ftr" sz="quarter" idx="11"/>
          </p:nvPr>
        </p:nvSpPr>
        <p:spPr/>
        <p:txBody>
          <a:bodyPr/>
          <a:lstStyle/>
          <a:p>
            <a:endParaRPr lang="ja-JP" altLang="en-US">
              <a:solidFill>
                <a:prstClr val="white"/>
              </a:solidFill>
            </a:endParaRPr>
          </a:p>
        </p:txBody>
      </p:sp>
      <p:sp>
        <p:nvSpPr>
          <p:cNvPr id="9" name="Slide Number Placeholder 8"/>
          <p:cNvSpPr>
            <a:spLocks noGrp="1"/>
          </p:cNvSpPr>
          <p:nvPr>
            <p:ph type="sldNum" sz="quarter" idx="12"/>
          </p:nvPr>
        </p:nvSpPr>
        <p:spPr/>
        <p:txBody>
          <a:bodyPr/>
          <a:lstStyle/>
          <a:p>
            <a:fld id="{C84104EB-AF9B-4A05-B748-F20822902FB3}" type="slidenum">
              <a:rPr lang="ja-JP" altLang="en-US" smtClean="0">
                <a:solidFill>
                  <a:prstClr val="white"/>
                </a:solidFill>
              </a:rPr>
              <a:pPr/>
              <a:t>‹#›</a:t>
            </a:fld>
            <a:endParaRPr lang="ja-JP" altLang="en-US">
              <a:solidFill>
                <a:prstClr val="white"/>
              </a:solidFill>
            </a:endParaRPr>
          </a:p>
        </p:txBody>
      </p:sp>
      <p:sp>
        <p:nvSpPr>
          <p:cNvPr id="10" name="Title 9"/>
          <p:cNvSpPr>
            <a:spLocks noGrp="1"/>
          </p:cNvSpPr>
          <p:nvPr>
            <p:ph type="title"/>
          </p:nvPr>
        </p:nvSpPr>
        <p:spPr>
          <a:xfrm>
            <a:off x="914400" y="1544715"/>
            <a:ext cx="7315200" cy="1154097"/>
          </a:xfrm>
        </p:spPr>
        <p:txBody>
          <a:bodyPr/>
          <a:lstStyle/>
          <a:p>
            <a:r>
              <a:rPr lang="ja-JP" altLang="en-US" smtClean="0"/>
              <a:t>マスター タイトルの書式設定</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extLst>
      <p:ext uri="{BB962C8B-B14F-4D97-AF65-F5344CB8AC3E}">
        <p14:creationId xmlns:p14="http://schemas.microsoft.com/office/powerpoint/2010/main" val="26848563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C34BBC61-AD90-4FD5-B6EE-785CD95C0BC4}" type="datetime1">
              <a:rPr lang="ja-JP" altLang="en-US" smtClean="0">
                <a:solidFill>
                  <a:prstClr val="white">
                    <a:alpha val="50000"/>
                  </a:prstClr>
                </a:solidFill>
              </a:rPr>
              <a:pPr/>
              <a:t>2012/4/22</a:t>
            </a:fld>
            <a:endParaRPr lang="ja-JP" altLang="en-US">
              <a:solidFill>
                <a:prstClr val="white">
                  <a:alpha val="50000"/>
                </a:prstClr>
              </a:solidFill>
            </a:endParaRPr>
          </a:p>
        </p:txBody>
      </p:sp>
      <p:sp>
        <p:nvSpPr>
          <p:cNvPr id="4" name="Footer Placeholder 3"/>
          <p:cNvSpPr>
            <a:spLocks noGrp="1"/>
          </p:cNvSpPr>
          <p:nvPr>
            <p:ph type="ftr" sz="quarter" idx="11"/>
          </p:nvPr>
        </p:nvSpPr>
        <p:spPr/>
        <p:txBody>
          <a:bodyPr/>
          <a:lstStyle/>
          <a:p>
            <a:endParaRPr lang="ja-JP" altLang="en-US">
              <a:solidFill>
                <a:prstClr val="white"/>
              </a:solidFill>
            </a:endParaRPr>
          </a:p>
        </p:txBody>
      </p:sp>
      <p:sp>
        <p:nvSpPr>
          <p:cNvPr id="5" name="Slide Number Placeholder 4"/>
          <p:cNvSpPr>
            <a:spLocks noGrp="1"/>
          </p:cNvSpPr>
          <p:nvPr>
            <p:ph type="sldNum" sz="quarter" idx="12"/>
          </p:nvPr>
        </p:nvSpPr>
        <p:spPr/>
        <p:txBody>
          <a:bodyPr/>
          <a:lstStyle/>
          <a:p>
            <a:fld id="{C84104EB-AF9B-4A05-B748-F20822902FB3}" type="slidenum">
              <a:rPr lang="ja-JP" altLang="en-US" smtClean="0">
                <a:solidFill>
                  <a:prstClr val="white"/>
                </a:solidFill>
              </a:rPr>
              <a:pPr/>
              <a:t>‹#›</a:t>
            </a:fld>
            <a:endParaRPr lang="ja-JP" altLang="en-US">
              <a:solidFill>
                <a:prstClr val="white"/>
              </a:solidFill>
            </a:endParaRPr>
          </a:p>
        </p:txBody>
      </p:sp>
    </p:spTree>
    <p:extLst>
      <p:ext uri="{BB962C8B-B14F-4D97-AF65-F5344CB8AC3E}">
        <p14:creationId xmlns:p14="http://schemas.microsoft.com/office/powerpoint/2010/main" val="316342727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35A4F1-3B46-4186-9A51-713F129B3153}" type="datetime1">
              <a:rPr lang="ja-JP" altLang="en-US" smtClean="0">
                <a:solidFill>
                  <a:prstClr val="white">
                    <a:alpha val="50000"/>
                  </a:prstClr>
                </a:solidFill>
              </a:rPr>
              <a:pPr/>
              <a:t>2012/4/22</a:t>
            </a:fld>
            <a:endParaRPr lang="ja-JP" altLang="en-US">
              <a:solidFill>
                <a:prstClr val="white">
                  <a:alpha val="50000"/>
                </a:prstClr>
              </a:solidFill>
            </a:endParaRPr>
          </a:p>
        </p:txBody>
      </p:sp>
      <p:sp>
        <p:nvSpPr>
          <p:cNvPr id="3" name="Footer Placeholder 2"/>
          <p:cNvSpPr>
            <a:spLocks noGrp="1"/>
          </p:cNvSpPr>
          <p:nvPr>
            <p:ph type="ftr" sz="quarter" idx="11"/>
          </p:nvPr>
        </p:nvSpPr>
        <p:spPr/>
        <p:txBody>
          <a:bodyPr/>
          <a:lstStyle/>
          <a:p>
            <a:endParaRPr lang="ja-JP" altLang="en-US">
              <a:solidFill>
                <a:prstClr val="white"/>
              </a:solidFill>
            </a:endParaRPr>
          </a:p>
        </p:txBody>
      </p:sp>
      <p:sp>
        <p:nvSpPr>
          <p:cNvPr id="4" name="Slide Number Placeholder 3"/>
          <p:cNvSpPr>
            <a:spLocks noGrp="1"/>
          </p:cNvSpPr>
          <p:nvPr>
            <p:ph type="sldNum" sz="quarter" idx="12"/>
          </p:nvPr>
        </p:nvSpPr>
        <p:spPr/>
        <p:txBody>
          <a:bodyPr/>
          <a:lstStyle/>
          <a:p>
            <a:fld id="{C84104EB-AF9B-4A05-B748-F20822902FB3}" type="slidenum">
              <a:rPr lang="ja-JP" altLang="en-US" smtClean="0">
                <a:solidFill>
                  <a:prstClr val="white"/>
                </a:solidFill>
              </a:rPr>
              <a:pPr/>
              <a:t>‹#›</a:t>
            </a:fld>
            <a:endParaRPr lang="ja-JP" altLang="en-US">
              <a:solidFill>
                <a:prstClr val="white"/>
              </a:solidFill>
            </a:endParaRPr>
          </a:p>
        </p:txBody>
      </p:sp>
    </p:spTree>
    <p:extLst>
      <p:ext uri="{BB962C8B-B14F-4D97-AF65-F5344CB8AC3E}">
        <p14:creationId xmlns:p14="http://schemas.microsoft.com/office/powerpoint/2010/main" val="3649257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3">
        <a:schemeClr val="bg1"/>
      </p:bgRef>
    </p:bg>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7" name="正方形/長方形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正方形/長方形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9" name="正方形/長方形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 name="タイトル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ja-JP" altLang="en-US" smtClean="0"/>
              <a:t>マスター タイトルの書式設定</a:t>
            </a:r>
            <a:endParaRPr kumimoji="0" lang="en-US"/>
          </a:p>
        </p:txBody>
      </p:sp>
      <p:sp>
        <p:nvSpPr>
          <p:cNvPr id="12" name="日付プレースホルダー 11"/>
          <p:cNvSpPr>
            <a:spLocks noGrp="1"/>
          </p:cNvSpPr>
          <p:nvPr>
            <p:ph type="dt" sz="half" idx="10"/>
          </p:nvPr>
        </p:nvSpPr>
        <p:spPr/>
        <p:txBody>
          <a:bodyPr/>
          <a:lstStyle/>
          <a:p>
            <a:fld id="{C8037CCC-F623-4199-B98A-8DD1748B4FCF}" type="datetime1">
              <a:rPr kumimoji="1" lang="ja-JP" altLang="en-US" smtClean="0">
                <a:solidFill>
                  <a:srgbClr val="775F55"/>
                </a:solidFill>
              </a:rPr>
              <a:pPr/>
              <a:t>2012/4/22</a:t>
            </a:fld>
            <a:endParaRPr kumimoji="1" lang="ja-JP" altLang="en-US">
              <a:solidFill>
                <a:srgbClr val="775F55"/>
              </a:solidFill>
            </a:endParaRPr>
          </a:p>
        </p:txBody>
      </p:sp>
      <p:sp>
        <p:nvSpPr>
          <p:cNvPr id="13" name="スライド番号プレースホルダー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C84104EB-AF9B-4A05-B748-F20822902FB3}" type="slidenum">
              <a:rPr kumimoji="1" lang="ja-JP" altLang="en-US" smtClean="0"/>
              <a:pPr/>
              <a:t>‹#›</a:t>
            </a:fld>
            <a:endParaRPr kumimoji="1" lang="ja-JP" altLang="en-US"/>
          </a:p>
        </p:txBody>
      </p:sp>
      <p:sp>
        <p:nvSpPr>
          <p:cNvPr id="14" name="フッター プレースホルダー 13"/>
          <p:cNvSpPr>
            <a:spLocks noGrp="1"/>
          </p:cNvSpPr>
          <p:nvPr>
            <p:ph type="ftr" sz="quarter" idx="12"/>
          </p:nvPr>
        </p:nvSpPr>
        <p:spPr/>
        <p:txBody>
          <a:bodyPr/>
          <a:lstStyle/>
          <a:p>
            <a:endParaRPr kumimoji="1" lang="ja-JP" altLang="en-US">
              <a:solidFill>
                <a:srgbClr val="775F55"/>
              </a:solidFill>
            </a:endParaRPr>
          </a:p>
        </p:txBody>
      </p:sp>
    </p:spTree>
    <p:extLst>
      <p:ext uri="{BB962C8B-B14F-4D97-AF65-F5344CB8AC3E}">
        <p14:creationId xmlns:p14="http://schemas.microsoft.com/office/powerpoint/2010/main" val="1631058109"/>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19B1120-9625-4948-98B4-A6786F729D5B}" type="datetime1">
              <a:rPr lang="ja-JP" altLang="en-US" smtClean="0">
                <a:solidFill>
                  <a:prstClr val="white">
                    <a:alpha val="50000"/>
                  </a:prstClr>
                </a:solidFill>
              </a:rPr>
              <a:pPr/>
              <a:t>2012/4/22</a:t>
            </a:fld>
            <a:endParaRPr lang="ja-JP" altLang="en-US">
              <a:solidFill>
                <a:prstClr val="white">
                  <a:alpha val="50000"/>
                </a:prstClr>
              </a:solidFill>
            </a:endParaRPr>
          </a:p>
        </p:txBody>
      </p:sp>
      <p:sp>
        <p:nvSpPr>
          <p:cNvPr id="6" name="Footer Placeholder 5"/>
          <p:cNvSpPr>
            <a:spLocks noGrp="1"/>
          </p:cNvSpPr>
          <p:nvPr>
            <p:ph type="ftr" sz="quarter" idx="11"/>
          </p:nvPr>
        </p:nvSpPr>
        <p:spPr/>
        <p:txBody>
          <a:bodyPr/>
          <a:lstStyle/>
          <a:p>
            <a:endParaRPr lang="ja-JP" altLang="en-US">
              <a:solidFill>
                <a:prstClr val="white"/>
              </a:solidFill>
            </a:endParaRPr>
          </a:p>
        </p:txBody>
      </p:sp>
      <p:sp>
        <p:nvSpPr>
          <p:cNvPr id="7" name="Slide Number Placeholder 6"/>
          <p:cNvSpPr>
            <a:spLocks noGrp="1"/>
          </p:cNvSpPr>
          <p:nvPr>
            <p:ph type="sldNum" sz="quarter" idx="12"/>
          </p:nvPr>
        </p:nvSpPr>
        <p:spPr/>
        <p:txBody>
          <a:bodyPr/>
          <a:lstStyle/>
          <a:p>
            <a:fld id="{C84104EB-AF9B-4A05-B748-F20822902FB3}" type="slidenum">
              <a:rPr lang="ja-JP" altLang="en-US" smtClean="0">
                <a:solidFill>
                  <a:prstClr val="white"/>
                </a:solidFill>
              </a:rPr>
              <a:pPr/>
              <a:t>‹#›</a:t>
            </a:fld>
            <a:endParaRPr lang="ja-JP" altLang="en-US">
              <a:solidFill>
                <a:prstClr val="white"/>
              </a:solidFill>
            </a:endParaRPr>
          </a:p>
        </p:txBody>
      </p:sp>
    </p:spTree>
    <p:extLst>
      <p:ext uri="{BB962C8B-B14F-4D97-AF65-F5344CB8AC3E}">
        <p14:creationId xmlns:p14="http://schemas.microsoft.com/office/powerpoint/2010/main" val="280429088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2E76DF7-A139-464C-A4B8-2D67CCB50023}" type="datetime1">
              <a:rPr lang="ja-JP" altLang="en-US" smtClean="0">
                <a:solidFill>
                  <a:prstClr val="white">
                    <a:alpha val="50000"/>
                  </a:prstClr>
                </a:solidFill>
              </a:rPr>
              <a:pPr/>
              <a:t>2012/4/22</a:t>
            </a:fld>
            <a:endParaRPr lang="ja-JP" altLang="en-US">
              <a:solidFill>
                <a:prstClr val="white">
                  <a:alpha val="50000"/>
                </a:prstClr>
              </a:solidFill>
            </a:endParaRPr>
          </a:p>
        </p:txBody>
      </p:sp>
      <p:sp>
        <p:nvSpPr>
          <p:cNvPr id="6" name="Footer Placeholder 5"/>
          <p:cNvSpPr>
            <a:spLocks noGrp="1"/>
          </p:cNvSpPr>
          <p:nvPr>
            <p:ph type="ftr" sz="quarter" idx="11"/>
          </p:nvPr>
        </p:nvSpPr>
        <p:spPr/>
        <p:txBody>
          <a:bodyPr/>
          <a:lstStyle/>
          <a:p>
            <a:endParaRPr lang="ja-JP" altLang="en-US">
              <a:solidFill>
                <a:prstClr val="white"/>
              </a:solidFill>
            </a:endParaRPr>
          </a:p>
        </p:txBody>
      </p:sp>
      <p:sp>
        <p:nvSpPr>
          <p:cNvPr id="7" name="Slide Number Placeholder 6"/>
          <p:cNvSpPr>
            <a:spLocks noGrp="1"/>
          </p:cNvSpPr>
          <p:nvPr>
            <p:ph type="sldNum" sz="quarter" idx="12"/>
          </p:nvPr>
        </p:nvSpPr>
        <p:spPr/>
        <p:txBody>
          <a:bodyPr/>
          <a:lstStyle/>
          <a:p>
            <a:fld id="{C84104EB-AF9B-4A05-B748-F20822902FB3}" type="slidenum">
              <a:rPr lang="ja-JP" altLang="en-US" smtClean="0">
                <a:solidFill>
                  <a:prstClr val="white"/>
                </a:solidFill>
              </a:rPr>
              <a:pPr/>
              <a:t>‹#›</a:t>
            </a:fld>
            <a:endParaRPr lang="ja-JP" altLang="en-US">
              <a:solidFill>
                <a:prstClr val="white"/>
              </a:solidFill>
            </a:endParaRPr>
          </a:p>
        </p:txBody>
      </p:sp>
    </p:spTree>
    <p:extLst>
      <p:ext uri="{BB962C8B-B14F-4D97-AF65-F5344CB8AC3E}">
        <p14:creationId xmlns:p14="http://schemas.microsoft.com/office/powerpoint/2010/main" val="13440474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1B2D62B5-7BA9-41B6-9EF3-3844046E31F3}" type="datetime1">
              <a:rPr lang="ja-JP" altLang="en-US" smtClean="0">
                <a:solidFill>
                  <a:prstClr val="white">
                    <a:alpha val="50000"/>
                  </a:prstClr>
                </a:solidFill>
              </a:rPr>
              <a:pPr/>
              <a:t>2012/4/22</a:t>
            </a:fld>
            <a:endParaRPr lang="ja-JP" altLang="en-US">
              <a:solidFill>
                <a:prstClr val="white">
                  <a:alpha val="50000"/>
                </a:prstClr>
              </a:solidFill>
            </a:endParaRPr>
          </a:p>
        </p:txBody>
      </p:sp>
      <p:sp>
        <p:nvSpPr>
          <p:cNvPr id="5" name="Footer Placeholder 4"/>
          <p:cNvSpPr>
            <a:spLocks noGrp="1"/>
          </p:cNvSpPr>
          <p:nvPr>
            <p:ph type="ftr" sz="quarter" idx="11"/>
          </p:nvPr>
        </p:nvSpPr>
        <p:spPr/>
        <p:txBody>
          <a:bodyPr/>
          <a:lstStyle/>
          <a:p>
            <a:endParaRPr lang="ja-JP" altLang="en-US">
              <a:solidFill>
                <a:prstClr val="white"/>
              </a:solidFill>
            </a:endParaRPr>
          </a:p>
        </p:txBody>
      </p:sp>
      <p:sp>
        <p:nvSpPr>
          <p:cNvPr id="6" name="Slide Number Placeholder 5"/>
          <p:cNvSpPr>
            <a:spLocks noGrp="1"/>
          </p:cNvSpPr>
          <p:nvPr>
            <p:ph type="sldNum" sz="quarter" idx="12"/>
          </p:nvPr>
        </p:nvSpPr>
        <p:spPr/>
        <p:txBody>
          <a:bodyPr/>
          <a:lstStyle/>
          <a:p>
            <a:fld id="{C84104EB-AF9B-4A05-B748-F20822902FB3}" type="slidenum">
              <a:rPr lang="ja-JP" altLang="en-US" smtClean="0">
                <a:solidFill>
                  <a:prstClr val="white"/>
                </a:solidFill>
              </a:rPr>
              <a:pPr/>
              <a:t>‹#›</a:t>
            </a:fld>
            <a:endParaRPr lang="ja-JP" altLang="en-US">
              <a:solidFill>
                <a:prstClr val="white"/>
              </a:solidFill>
            </a:endParaRPr>
          </a:p>
        </p:txBody>
      </p:sp>
    </p:spTree>
    <p:extLst>
      <p:ext uri="{BB962C8B-B14F-4D97-AF65-F5344CB8AC3E}">
        <p14:creationId xmlns:p14="http://schemas.microsoft.com/office/powerpoint/2010/main" val="251490945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186C91C6-BC48-4AF7-9E22-3C9EA5A44AA2}" type="datetime1">
              <a:rPr lang="ja-JP" altLang="en-US" smtClean="0">
                <a:solidFill>
                  <a:prstClr val="white">
                    <a:alpha val="50000"/>
                  </a:prstClr>
                </a:solidFill>
              </a:rPr>
              <a:pPr/>
              <a:t>2012/4/22</a:t>
            </a:fld>
            <a:endParaRPr lang="ja-JP" altLang="en-US">
              <a:solidFill>
                <a:prstClr val="white">
                  <a:alpha val="50000"/>
                </a:prstClr>
              </a:solidFill>
            </a:endParaRPr>
          </a:p>
        </p:txBody>
      </p:sp>
      <p:sp>
        <p:nvSpPr>
          <p:cNvPr id="5" name="Footer Placeholder 4"/>
          <p:cNvSpPr>
            <a:spLocks noGrp="1"/>
          </p:cNvSpPr>
          <p:nvPr>
            <p:ph type="ftr" sz="quarter" idx="11"/>
          </p:nvPr>
        </p:nvSpPr>
        <p:spPr/>
        <p:txBody>
          <a:bodyPr/>
          <a:lstStyle/>
          <a:p>
            <a:endParaRPr lang="ja-JP" altLang="en-US">
              <a:solidFill>
                <a:prstClr val="white"/>
              </a:solidFill>
            </a:endParaRPr>
          </a:p>
        </p:txBody>
      </p:sp>
      <p:sp>
        <p:nvSpPr>
          <p:cNvPr id="6" name="Slide Number Placeholder 5"/>
          <p:cNvSpPr>
            <a:spLocks noGrp="1"/>
          </p:cNvSpPr>
          <p:nvPr>
            <p:ph type="sldNum" sz="quarter" idx="12"/>
          </p:nvPr>
        </p:nvSpPr>
        <p:spPr/>
        <p:txBody>
          <a:bodyPr/>
          <a:lstStyle/>
          <a:p>
            <a:fld id="{C84104EB-AF9B-4A05-B748-F20822902FB3}" type="slidenum">
              <a:rPr lang="ja-JP" altLang="en-US" smtClean="0">
                <a:solidFill>
                  <a:prstClr val="white"/>
                </a:solidFill>
              </a:rPr>
              <a:pPr/>
              <a:t>‹#›</a:t>
            </a:fld>
            <a:endParaRPr lang="ja-JP" altLang="en-US">
              <a:solidFill>
                <a:prstClr val="white"/>
              </a:solidFill>
            </a:endParaRPr>
          </a:p>
        </p:txBody>
      </p:sp>
    </p:spTree>
    <p:extLst>
      <p:ext uri="{BB962C8B-B14F-4D97-AF65-F5344CB8AC3E}">
        <p14:creationId xmlns:p14="http://schemas.microsoft.com/office/powerpoint/2010/main" val="215469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9" name="コンテンツ プレースホルダー 8"/>
          <p:cNvSpPr>
            <a:spLocks noGrp="1"/>
          </p:cNvSpPr>
          <p:nvPr>
            <p:ph sz="quarter" idx="1"/>
          </p:nvPr>
        </p:nvSpPr>
        <p:spPr>
          <a:xfrm>
            <a:off x="609600" y="1589567"/>
            <a:ext cx="3886200" cy="4572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ー 10"/>
          <p:cNvSpPr>
            <a:spLocks noGrp="1"/>
          </p:cNvSpPr>
          <p:nvPr>
            <p:ph sz="quarter" idx="2"/>
          </p:nvPr>
        </p:nvSpPr>
        <p:spPr>
          <a:xfrm>
            <a:off x="4844901" y="1589567"/>
            <a:ext cx="3886200" cy="4572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8" name="日付プレースホルダー 7"/>
          <p:cNvSpPr>
            <a:spLocks noGrp="1"/>
          </p:cNvSpPr>
          <p:nvPr>
            <p:ph type="dt" sz="half" idx="15"/>
          </p:nvPr>
        </p:nvSpPr>
        <p:spPr/>
        <p:txBody>
          <a:bodyPr rtlCol="0"/>
          <a:lstStyle/>
          <a:p>
            <a:fld id="{ADD02D12-88DD-4EE8-9B2E-CDB098CC7D94}" type="datetime1">
              <a:rPr kumimoji="1" lang="ja-JP" altLang="en-US" smtClean="0">
                <a:solidFill>
                  <a:srgbClr val="775F55"/>
                </a:solidFill>
              </a:rPr>
              <a:pPr/>
              <a:t>2012/4/22</a:t>
            </a:fld>
            <a:endParaRPr kumimoji="1" lang="ja-JP" altLang="en-US">
              <a:solidFill>
                <a:srgbClr val="775F55"/>
              </a:solidFill>
            </a:endParaRPr>
          </a:p>
        </p:txBody>
      </p:sp>
      <p:sp>
        <p:nvSpPr>
          <p:cNvPr id="10" name="スライド番号プレースホルダー 9"/>
          <p:cNvSpPr>
            <a:spLocks noGrp="1"/>
          </p:cNvSpPr>
          <p:nvPr>
            <p:ph type="sldNum" sz="quarter" idx="16"/>
          </p:nvPr>
        </p:nvSpPr>
        <p:spPr/>
        <p:txBody>
          <a:bodyPr rtlCol="0"/>
          <a:lstStyle/>
          <a:p>
            <a:fld id="{C84104EB-AF9B-4A05-B748-F20822902FB3}" type="slidenum">
              <a:rPr kumimoji="1" lang="ja-JP" altLang="en-US" smtClean="0"/>
              <a:pPr/>
              <a:t>‹#›</a:t>
            </a:fld>
            <a:endParaRPr kumimoji="1" lang="ja-JP" altLang="en-US"/>
          </a:p>
        </p:txBody>
      </p:sp>
      <p:sp>
        <p:nvSpPr>
          <p:cNvPr id="12" name="フッター プレースホルダー 11"/>
          <p:cNvSpPr>
            <a:spLocks noGrp="1"/>
          </p:cNvSpPr>
          <p:nvPr>
            <p:ph type="ftr" sz="quarter" idx="17"/>
          </p:nvPr>
        </p:nvSpPr>
        <p:spPr/>
        <p:txBody>
          <a:bodyPr rtlCol="0"/>
          <a:lstStyle/>
          <a:p>
            <a:endParaRPr kumimoji="1" lang="ja-JP" altLang="en-US">
              <a:solidFill>
                <a:srgbClr val="775F55"/>
              </a:solidFill>
            </a:endParaRPr>
          </a:p>
        </p:txBody>
      </p:sp>
    </p:spTree>
    <p:extLst>
      <p:ext uri="{BB962C8B-B14F-4D97-AF65-F5344CB8AC3E}">
        <p14:creationId xmlns:p14="http://schemas.microsoft.com/office/powerpoint/2010/main" val="2669642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33400" y="273050"/>
            <a:ext cx="8153400" cy="869950"/>
          </a:xfrm>
        </p:spPr>
        <p:txBody>
          <a:bodyPr anchor="ctr"/>
          <a:lstStyle>
            <a:lvl1pPr>
              <a:defRPr/>
            </a:lvl1pPr>
          </a:lstStyle>
          <a:p>
            <a:r>
              <a:rPr kumimoji="0" lang="ja-JP" altLang="en-US" smtClean="0"/>
              <a:t>マスター タイトルの書式設定</a:t>
            </a:r>
            <a:endParaRPr kumimoji="0" lang="en-US"/>
          </a:p>
        </p:txBody>
      </p:sp>
      <p:sp>
        <p:nvSpPr>
          <p:cNvPr id="11" name="コンテンツ プレースホルダー 10"/>
          <p:cNvSpPr>
            <a:spLocks noGrp="1"/>
          </p:cNvSpPr>
          <p:nvPr>
            <p:ph sz="quarter" idx="2"/>
          </p:nvPr>
        </p:nvSpPr>
        <p:spPr>
          <a:xfrm>
            <a:off x="609600" y="2438400"/>
            <a:ext cx="3886200" cy="35814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ー 12"/>
          <p:cNvSpPr>
            <a:spLocks noGrp="1"/>
          </p:cNvSpPr>
          <p:nvPr>
            <p:ph sz="quarter" idx="4"/>
          </p:nvPr>
        </p:nvSpPr>
        <p:spPr>
          <a:xfrm>
            <a:off x="4800600" y="2438400"/>
            <a:ext cx="3886200" cy="35814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0" name="日付プレースホルダー 9"/>
          <p:cNvSpPr>
            <a:spLocks noGrp="1"/>
          </p:cNvSpPr>
          <p:nvPr>
            <p:ph type="dt" sz="half" idx="15"/>
          </p:nvPr>
        </p:nvSpPr>
        <p:spPr/>
        <p:txBody>
          <a:bodyPr rtlCol="0"/>
          <a:lstStyle/>
          <a:p>
            <a:fld id="{54021031-3166-46CB-99CA-400389931439}" type="datetime1">
              <a:rPr kumimoji="1" lang="ja-JP" altLang="en-US" smtClean="0">
                <a:solidFill>
                  <a:srgbClr val="775F55"/>
                </a:solidFill>
              </a:rPr>
              <a:pPr/>
              <a:t>2012/4/22</a:t>
            </a:fld>
            <a:endParaRPr kumimoji="1" lang="ja-JP" altLang="en-US">
              <a:solidFill>
                <a:srgbClr val="775F55"/>
              </a:solidFill>
            </a:endParaRPr>
          </a:p>
        </p:txBody>
      </p:sp>
      <p:sp>
        <p:nvSpPr>
          <p:cNvPr id="12" name="スライド番号プレースホルダー 11"/>
          <p:cNvSpPr>
            <a:spLocks noGrp="1"/>
          </p:cNvSpPr>
          <p:nvPr>
            <p:ph type="sldNum" sz="quarter" idx="16"/>
          </p:nvPr>
        </p:nvSpPr>
        <p:spPr/>
        <p:txBody>
          <a:bodyPr rtlCol="0"/>
          <a:lstStyle/>
          <a:p>
            <a:fld id="{C84104EB-AF9B-4A05-B748-F20822902FB3}" type="slidenum">
              <a:rPr kumimoji="1" lang="ja-JP" altLang="en-US" smtClean="0"/>
              <a:pPr/>
              <a:t>‹#›</a:t>
            </a:fld>
            <a:endParaRPr kumimoji="1" lang="ja-JP" altLang="en-US"/>
          </a:p>
        </p:txBody>
      </p:sp>
      <p:sp>
        <p:nvSpPr>
          <p:cNvPr id="14" name="フッター プレースホルダー 13"/>
          <p:cNvSpPr>
            <a:spLocks noGrp="1"/>
          </p:cNvSpPr>
          <p:nvPr>
            <p:ph type="ftr" sz="quarter" idx="17"/>
          </p:nvPr>
        </p:nvSpPr>
        <p:spPr/>
        <p:txBody>
          <a:bodyPr rtlCol="0"/>
          <a:lstStyle/>
          <a:p>
            <a:endParaRPr kumimoji="1" lang="ja-JP" altLang="en-US">
              <a:solidFill>
                <a:srgbClr val="775F55"/>
              </a:solidFill>
            </a:endParaRPr>
          </a:p>
        </p:txBody>
      </p:sp>
      <p:sp>
        <p:nvSpPr>
          <p:cNvPr id="16" name="テキスト プレースホルダー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ja-JP" altLang="en-US" smtClean="0"/>
              <a:t>マスター テキストの書式設定</a:t>
            </a:r>
          </a:p>
        </p:txBody>
      </p:sp>
      <p:sp>
        <p:nvSpPr>
          <p:cNvPr id="15" name="テキスト プレースホルダー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ja-JP" altLang="en-US" smtClean="0"/>
              <a:t>マスター テキストの書式設定</a:t>
            </a:r>
          </a:p>
        </p:txBody>
      </p:sp>
    </p:spTree>
    <p:extLst>
      <p:ext uri="{BB962C8B-B14F-4D97-AF65-F5344CB8AC3E}">
        <p14:creationId xmlns:p14="http://schemas.microsoft.com/office/powerpoint/2010/main" val="3895702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日付プレースホルダー 2"/>
          <p:cNvSpPr>
            <a:spLocks noGrp="1"/>
          </p:cNvSpPr>
          <p:nvPr>
            <p:ph type="dt" sz="half" idx="10"/>
          </p:nvPr>
        </p:nvSpPr>
        <p:spPr/>
        <p:txBody>
          <a:bodyPr/>
          <a:lstStyle/>
          <a:p>
            <a:fld id="{DE5DF13E-7072-4076-AC76-ACB77AB32797}" type="datetime1">
              <a:rPr kumimoji="1" lang="ja-JP" altLang="en-US" smtClean="0">
                <a:solidFill>
                  <a:srgbClr val="775F55"/>
                </a:solidFill>
              </a:rPr>
              <a:pPr/>
              <a:t>2012/4/22</a:t>
            </a:fld>
            <a:endParaRPr kumimoji="1" lang="ja-JP" altLang="en-US">
              <a:solidFill>
                <a:srgbClr val="775F55"/>
              </a:solidFill>
            </a:endParaRPr>
          </a:p>
        </p:txBody>
      </p:sp>
      <p:sp>
        <p:nvSpPr>
          <p:cNvPr id="4" name="フッター プレースホルダー 3"/>
          <p:cNvSpPr>
            <a:spLocks noGrp="1"/>
          </p:cNvSpPr>
          <p:nvPr>
            <p:ph type="ftr" sz="quarter" idx="11"/>
          </p:nvPr>
        </p:nvSpPr>
        <p:spPr/>
        <p:txBody>
          <a:bodyPr/>
          <a:lstStyle/>
          <a:p>
            <a:endParaRPr kumimoji="1" lang="ja-JP" altLang="en-US">
              <a:solidFill>
                <a:srgbClr val="775F55"/>
              </a:solidFill>
            </a:endParaRPr>
          </a:p>
        </p:txBody>
      </p:sp>
      <p:sp>
        <p:nvSpPr>
          <p:cNvPr id="5" name="スライド番号プレースホルダー 4"/>
          <p:cNvSpPr>
            <a:spLocks noGrp="1"/>
          </p:cNvSpPr>
          <p:nvPr>
            <p:ph type="sldNum" sz="quarter" idx="12"/>
          </p:nvPr>
        </p:nvSpPr>
        <p:spPr/>
        <p:txBody>
          <a:bodyPr/>
          <a:lstStyle>
            <a:lvl1pPr>
              <a:defRPr>
                <a:solidFill>
                  <a:srgbClr val="FFFFFF"/>
                </a:solidFill>
              </a:defRPr>
            </a:lvl1pPr>
          </a:lstStyle>
          <a:p>
            <a:fld id="{C84104EB-AF9B-4A05-B748-F20822902FB3}" type="slidenum">
              <a:rPr kumimoji="1" lang="ja-JP" altLang="en-US" smtClean="0"/>
              <a:pPr/>
              <a:t>‹#›</a:t>
            </a:fld>
            <a:endParaRPr kumimoji="1" lang="ja-JP" altLang="en-US"/>
          </a:p>
        </p:txBody>
      </p:sp>
    </p:spTree>
    <p:extLst>
      <p:ext uri="{BB962C8B-B14F-4D97-AF65-F5344CB8AC3E}">
        <p14:creationId xmlns:p14="http://schemas.microsoft.com/office/powerpoint/2010/main" val="1617953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8564265-17A7-4C36-9EBB-803260259792}" type="datetime1">
              <a:rPr kumimoji="1" lang="ja-JP" altLang="en-US" smtClean="0">
                <a:solidFill>
                  <a:srgbClr val="775F55"/>
                </a:solidFill>
              </a:rPr>
              <a:pPr/>
              <a:t>2012/4/22</a:t>
            </a:fld>
            <a:endParaRPr kumimoji="1" lang="ja-JP" altLang="en-US">
              <a:solidFill>
                <a:srgbClr val="775F55"/>
              </a:solidFill>
            </a:endParaRPr>
          </a:p>
        </p:txBody>
      </p:sp>
      <p:sp>
        <p:nvSpPr>
          <p:cNvPr id="3" name="フッター プレースホルダー 2"/>
          <p:cNvSpPr>
            <a:spLocks noGrp="1"/>
          </p:cNvSpPr>
          <p:nvPr>
            <p:ph type="ftr" sz="quarter" idx="11"/>
          </p:nvPr>
        </p:nvSpPr>
        <p:spPr/>
        <p:txBody>
          <a:bodyPr/>
          <a:lstStyle/>
          <a:p>
            <a:endParaRPr kumimoji="1" lang="ja-JP" altLang="en-US">
              <a:solidFill>
                <a:srgbClr val="775F55"/>
              </a:solidFill>
            </a:endParaRPr>
          </a:p>
        </p:txBody>
      </p:sp>
      <p:sp>
        <p:nvSpPr>
          <p:cNvPr id="4" name="スライド番号プレースホルダー 3"/>
          <p:cNvSpPr>
            <a:spLocks noGrp="1"/>
          </p:cNvSpPr>
          <p:nvPr>
            <p:ph type="sldNum" sz="quarter" idx="12"/>
          </p:nvPr>
        </p:nvSpPr>
        <p:spPr>
          <a:xfrm>
            <a:off x="0" y="6248400"/>
            <a:ext cx="533400" cy="381000"/>
          </a:xfrm>
        </p:spPr>
        <p:txBody>
          <a:bodyPr/>
          <a:lstStyle>
            <a:lvl1pPr>
              <a:defRPr>
                <a:solidFill>
                  <a:schemeClr val="tx2"/>
                </a:solidFill>
              </a:defRPr>
            </a:lvl1pPr>
          </a:lstStyle>
          <a:p>
            <a:fld id="{C84104EB-AF9B-4A05-B748-F20822902FB3}" type="slidenum">
              <a:rPr kumimoji="1" lang="ja-JP" altLang="en-US" smtClean="0">
                <a:solidFill>
                  <a:srgbClr val="775F55"/>
                </a:solidFill>
              </a:rPr>
              <a:pPr/>
              <a:t>‹#›</a:t>
            </a:fld>
            <a:endParaRPr kumimoji="1" lang="ja-JP" altLang="en-US">
              <a:solidFill>
                <a:srgbClr val="775F55"/>
              </a:solidFill>
            </a:endParaRPr>
          </a:p>
        </p:txBody>
      </p:sp>
    </p:spTree>
    <p:extLst>
      <p:ext uri="{BB962C8B-B14F-4D97-AF65-F5344CB8AC3E}">
        <p14:creationId xmlns:p14="http://schemas.microsoft.com/office/powerpoint/2010/main" val="205595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3050"/>
            <a:ext cx="8077200" cy="869950"/>
          </a:xfrm>
        </p:spPr>
        <p:txBody>
          <a:bodyPr anchor="ctr"/>
          <a:lstStyle>
            <a:lvl1pPr algn="l">
              <a:buNone/>
              <a:defRPr sz="4400" b="0"/>
            </a:lvl1pPr>
          </a:lstStyle>
          <a:p>
            <a:r>
              <a:rPr kumimoji="0" lang="ja-JP" altLang="en-US" smtClean="0"/>
              <a:t>マスター タイトルの書式設定</a:t>
            </a:r>
            <a:endParaRPr kumimoji="0" lang="en-US"/>
          </a:p>
        </p:txBody>
      </p:sp>
      <p:sp>
        <p:nvSpPr>
          <p:cNvPr id="5" name="日付プレースホルダー 4"/>
          <p:cNvSpPr>
            <a:spLocks noGrp="1"/>
          </p:cNvSpPr>
          <p:nvPr>
            <p:ph type="dt" sz="half" idx="10"/>
          </p:nvPr>
        </p:nvSpPr>
        <p:spPr/>
        <p:txBody>
          <a:bodyPr/>
          <a:lstStyle/>
          <a:p>
            <a:fld id="{A54ACDEF-A217-4BC8-B999-CD839327DE76}" type="datetime1">
              <a:rPr kumimoji="1" lang="ja-JP" altLang="en-US" smtClean="0">
                <a:solidFill>
                  <a:srgbClr val="775F55"/>
                </a:solidFill>
              </a:rPr>
              <a:pPr/>
              <a:t>2012/4/22</a:t>
            </a:fld>
            <a:endParaRPr kumimoji="1" lang="ja-JP" altLang="en-US">
              <a:solidFill>
                <a:srgbClr val="775F55"/>
              </a:solidFill>
            </a:endParaRPr>
          </a:p>
        </p:txBody>
      </p:sp>
      <p:sp>
        <p:nvSpPr>
          <p:cNvPr id="6" name="フッター プレースホルダー 5"/>
          <p:cNvSpPr>
            <a:spLocks noGrp="1"/>
          </p:cNvSpPr>
          <p:nvPr>
            <p:ph type="ftr" sz="quarter" idx="11"/>
          </p:nvPr>
        </p:nvSpPr>
        <p:spPr/>
        <p:txBody>
          <a:bodyPr/>
          <a:lstStyle/>
          <a:p>
            <a:endParaRPr kumimoji="1" lang="ja-JP" altLang="en-US">
              <a:solidFill>
                <a:srgbClr val="775F55"/>
              </a:solidFill>
            </a:endParaRPr>
          </a:p>
        </p:txBody>
      </p:sp>
      <p:sp>
        <p:nvSpPr>
          <p:cNvPr id="7" name="スライド番号プレースホルダー 6"/>
          <p:cNvSpPr>
            <a:spLocks noGrp="1"/>
          </p:cNvSpPr>
          <p:nvPr>
            <p:ph type="sldNum" sz="quarter" idx="12"/>
          </p:nvPr>
        </p:nvSpPr>
        <p:spPr/>
        <p:txBody>
          <a:bodyPr/>
          <a:lstStyle>
            <a:lvl1pPr>
              <a:defRPr>
                <a:solidFill>
                  <a:srgbClr val="FFFFFF"/>
                </a:solidFill>
              </a:defRPr>
            </a:lvl1pPr>
          </a:lstStyle>
          <a:p>
            <a:fld id="{C84104EB-AF9B-4A05-B748-F20822902FB3}" type="slidenum">
              <a:rPr kumimoji="1" lang="ja-JP" altLang="en-US" smtClean="0"/>
              <a:pPr/>
              <a:t>‹#›</a:t>
            </a:fld>
            <a:endParaRPr kumimoji="1" lang="ja-JP" altLang="en-US"/>
          </a:p>
        </p:txBody>
      </p:sp>
      <p:sp>
        <p:nvSpPr>
          <p:cNvPr id="3" name="テキスト プレースホルダー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マスター テキストの書式設定</a:t>
            </a:r>
          </a:p>
        </p:txBody>
      </p:sp>
      <p:sp>
        <p:nvSpPr>
          <p:cNvPr id="9" name="コンテンツ プレースホルダー 8"/>
          <p:cNvSpPr>
            <a:spLocks noGrp="1"/>
          </p:cNvSpPr>
          <p:nvPr>
            <p:ph sz="quarter" idx="1"/>
          </p:nvPr>
        </p:nvSpPr>
        <p:spPr>
          <a:xfrm>
            <a:off x="2362200" y="1752600"/>
            <a:ext cx="6400800" cy="44196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extLst>
      <p:ext uri="{BB962C8B-B14F-4D97-AF65-F5344CB8AC3E}">
        <p14:creationId xmlns:p14="http://schemas.microsoft.com/office/powerpoint/2010/main" val="3071574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3">
        <a:schemeClr val="bg2"/>
      </p:bgRef>
    </p:bg>
    <p:spTree>
      <p:nvGrpSpPr>
        <p:cNvPr id="1" name=""/>
        <p:cNvGrpSpPr/>
        <p:nvPr/>
      </p:nvGrpSpPr>
      <p:grpSpPr>
        <a:xfrm>
          <a:off x="0" y="0"/>
          <a:ext cx="0" cy="0"/>
          <a:chOff x="0" y="0"/>
          <a:chExt cx="0" cy="0"/>
        </a:xfrm>
      </p:grpSpPr>
      <p:sp>
        <p:nvSpPr>
          <p:cNvPr id="4" name="テキスト プレースホルダー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マスター テキストの書式設定</a:t>
            </a:r>
          </a:p>
        </p:txBody>
      </p:sp>
      <p:sp>
        <p:nvSpPr>
          <p:cNvPr id="8" name="正方形/長方形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9" name="正方形/長方形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0" name="正方形/長方形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 name="タイトル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ja-JP" altLang="en-US" smtClean="0"/>
              <a:t>マスター タイトルの書式設定</a:t>
            </a:r>
            <a:endParaRPr kumimoji="0" lang="en-US"/>
          </a:p>
        </p:txBody>
      </p:sp>
      <p:sp>
        <p:nvSpPr>
          <p:cNvPr id="11" name="正方形/長方形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2" name="日付プレースホルダー 11"/>
          <p:cNvSpPr>
            <a:spLocks noGrp="1"/>
          </p:cNvSpPr>
          <p:nvPr>
            <p:ph type="dt" sz="half" idx="10"/>
          </p:nvPr>
        </p:nvSpPr>
        <p:spPr>
          <a:xfrm>
            <a:off x="6248400" y="6248400"/>
            <a:ext cx="2667000" cy="365125"/>
          </a:xfrm>
        </p:spPr>
        <p:txBody>
          <a:bodyPr rtlCol="0"/>
          <a:lstStyle/>
          <a:p>
            <a:fld id="{E10B1B46-3718-4D1F-9C33-25D308B60B31}" type="datetime1">
              <a:rPr kumimoji="1" lang="ja-JP" altLang="en-US" smtClean="0">
                <a:solidFill>
                  <a:srgbClr val="775F55"/>
                </a:solidFill>
              </a:rPr>
              <a:pPr/>
              <a:t>2012/4/22</a:t>
            </a:fld>
            <a:endParaRPr kumimoji="1" lang="ja-JP" altLang="en-US">
              <a:solidFill>
                <a:srgbClr val="775F55"/>
              </a:solidFill>
            </a:endParaRPr>
          </a:p>
        </p:txBody>
      </p:sp>
      <p:sp>
        <p:nvSpPr>
          <p:cNvPr id="13" name="スライド番号プレースホルダー 12"/>
          <p:cNvSpPr>
            <a:spLocks noGrp="1"/>
          </p:cNvSpPr>
          <p:nvPr>
            <p:ph type="sldNum" sz="quarter" idx="11"/>
          </p:nvPr>
        </p:nvSpPr>
        <p:spPr>
          <a:xfrm>
            <a:off x="0" y="4667249"/>
            <a:ext cx="1447800" cy="663578"/>
          </a:xfrm>
        </p:spPr>
        <p:txBody>
          <a:bodyPr rtlCol="0"/>
          <a:lstStyle>
            <a:lvl1pPr>
              <a:defRPr sz="2800"/>
            </a:lvl1pPr>
          </a:lstStyle>
          <a:p>
            <a:fld id="{C84104EB-AF9B-4A05-B748-F20822902FB3}" type="slidenum">
              <a:rPr kumimoji="1" lang="ja-JP" altLang="en-US" smtClean="0"/>
              <a:pPr/>
              <a:t>‹#›</a:t>
            </a:fld>
            <a:endParaRPr kumimoji="1" lang="ja-JP" altLang="en-US"/>
          </a:p>
        </p:txBody>
      </p:sp>
      <p:sp>
        <p:nvSpPr>
          <p:cNvPr id="14" name="フッター プレースホルダー 13"/>
          <p:cNvSpPr>
            <a:spLocks noGrp="1"/>
          </p:cNvSpPr>
          <p:nvPr>
            <p:ph type="ftr" sz="quarter" idx="12"/>
          </p:nvPr>
        </p:nvSpPr>
        <p:spPr>
          <a:xfrm>
            <a:off x="1600200" y="6248206"/>
            <a:ext cx="4572000" cy="365125"/>
          </a:xfrm>
        </p:spPr>
        <p:txBody>
          <a:bodyPr rtlCol="0"/>
          <a:lstStyle/>
          <a:p>
            <a:endParaRPr kumimoji="1" lang="ja-JP" altLang="en-US">
              <a:solidFill>
                <a:srgbClr val="775F55"/>
              </a:solidFill>
            </a:endParaRPr>
          </a:p>
        </p:txBody>
      </p:sp>
      <p:sp>
        <p:nvSpPr>
          <p:cNvPr id="3" name="図プレースホルダー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ja-JP" altLang="en-US" smtClean="0"/>
              <a:t>アイコンをクリックして図を追加</a:t>
            </a:r>
            <a:endParaRPr kumimoji="0" lang="en-US" dirty="0"/>
          </a:p>
        </p:txBody>
      </p:sp>
    </p:spTree>
    <p:extLst>
      <p:ext uri="{BB962C8B-B14F-4D97-AF65-F5344CB8AC3E}">
        <p14:creationId xmlns:p14="http://schemas.microsoft.com/office/powerpoint/2010/main" val="251898552"/>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ー 21"/>
          <p:cNvSpPr>
            <a:spLocks noGrp="1"/>
          </p:cNvSpPr>
          <p:nvPr>
            <p:ph type="title"/>
          </p:nvPr>
        </p:nvSpPr>
        <p:spPr>
          <a:xfrm>
            <a:off x="609600" y="228600"/>
            <a:ext cx="8153400" cy="990600"/>
          </a:xfrm>
          <a:prstGeom prst="rect">
            <a:avLst/>
          </a:prstGeom>
        </p:spPr>
        <p:txBody>
          <a:bodyPr vert="horz" anchor="ctr">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ー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59A9863-9A44-460C-A07D-08B64E103409}" type="datetime1">
              <a:rPr kumimoji="1" lang="ja-JP" altLang="en-US" smtClean="0">
                <a:solidFill>
                  <a:srgbClr val="775F55"/>
                </a:solidFill>
              </a:rPr>
              <a:pPr/>
              <a:t>2012/4/22</a:t>
            </a:fld>
            <a:endParaRPr kumimoji="1" lang="ja-JP" altLang="en-US">
              <a:solidFill>
                <a:srgbClr val="775F55"/>
              </a:solidFill>
            </a:endParaRPr>
          </a:p>
        </p:txBody>
      </p:sp>
      <p:sp>
        <p:nvSpPr>
          <p:cNvPr id="3" name="フッター プレースホルダー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kumimoji="1" lang="ja-JP" altLang="en-US">
              <a:solidFill>
                <a:srgbClr val="775F55"/>
              </a:solidFill>
            </a:endParaRPr>
          </a:p>
        </p:txBody>
      </p:sp>
      <p:sp>
        <p:nvSpPr>
          <p:cNvPr id="7" name="正方形/長方形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正方形/長方形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9" name="正方形/長方形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3" name="スライド番号プレースホルダー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84104EB-AF9B-4A05-B748-F20822902FB3}" type="slidenum">
              <a:rPr kumimoji="1" lang="ja-JP" altLang="en-US" smtClean="0"/>
              <a:pPr/>
              <a:t>‹#›</a:t>
            </a:fld>
            <a:endParaRPr kumimoji="1" lang="ja-JP" altLang="en-US"/>
          </a:p>
        </p:txBody>
      </p:sp>
    </p:spTree>
    <p:extLst>
      <p:ext uri="{BB962C8B-B14F-4D97-AF65-F5344CB8AC3E}">
        <p14:creationId xmlns:p14="http://schemas.microsoft.com/office/powerpoint/2010/main" val="18836841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1"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1"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1"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1"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1"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1"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1"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1"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1"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1" sz="18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F639333-91BF-4EC0-A7C0-42B7A18243C0}" type="datetime1">
              <a:rPr lang="ja-JP" altLang="en-US" smtClean="0">
                <a:solidFill>
                  <a:prstClr val="black">
                    <a:lumMod val="65000"/>
                    <a:lumOff val="35000"/>
                  </a:prstClr>
                </a:solidFill>
              </a:rPr>
              <a:pPr/>
              <a:t>2012/4/22</a:t>
            </a:fld>
            <a:endParaRPr lang="ja-JP" altLang="en-US">
              <a:solidFill>
                <a:prstClr val="black">
                  <a:lumMod val="65000"/>
                  <a:lumOff val="35000"/>
                </a:prstClr>
              </a:solidFill>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C84104EB-AF9B-4A05-B748-F20822902FB3}" type="slidenum">
              <a:rPr lang="ja-JP" altLang="en-US" smtClean="0">
                <a:solidFill>
                  <a:prstClr val="black">
                    <a:lumMod val="65000"/>
                    <a:lumOff val="35000"/>
                  </a:prstClr>
                </a:solidFill>
              </a:rPr>
              <a:pPr/>
              <a:t>‹#›</a:t>
            </a:fld>
            <a:endParaRPr lang="ja-JP" altLang="en-US">
              <a:solidFill>
                <a:prstClr val="black">
                  <a:lumMod val="65000"/>
                  <a:lumOff val="35000"/>
                </a:prstClr>
              </a:solidFill>
            </a:endParaRP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1740059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lnSpc>
          <a:spcPts val="5800"/>
        </a:lnSpc>
        <a:spcBef>
          <a:spcPct val="0"/>
        </a:spcBef>
        <a:buNone/>
        <a:defRPr kumimoji="1"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kumimoji="1"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kumimoji="1"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568C964D-F8AB-44D0-BEB8-0A4FF76BF739}" type="datetime1">
              <a:rPr lang="ja-JP" altLang="en-US" smtClean="0">
                <a:solidFill>
                  <a:prstClr val="white">
                    <a:alpha val="50000"/>
                  </a:prstClr>
                </a:solidFill>
              </a:rPr>
              <a:pPr/>
              <a:t>2012/4/22</a:t>
            </a:fld>
            <a:endParaRPr lang="ja-JP" altLang="en-US">
              <a:solidFill>
                <a:prstClr val="white">
                  <a:alpha val="50000"/>
                </a:prstClr>
              </a:solidFill>
            </a:endParaRPr>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C84104EB-AF9B-4A05-B748-F20822902FB3}" type="slidenum">
              <a:rPr lang="ja-JP" altLang="en-US" smtClean="0">
                <a:solidFill>
                  <a:prstClr val="white"/>
                </a:solidFill>
              </a:rPr>
              <a:pPr/>
              <a:t>‹#›</a:t>
            </a:fld>
            <a:endParaRPr lang="ja-JP" altLang="en-US">
              <a:solidFill>
                <a:prstClr val="white"/>
              </a:solidFill>
            </a:endParaRPr>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ja-JP" altLang="en-US">
              <a:solidFill>
                <a:prstClr val="white"/>
              </a:solidFill>
            </a:endParaRPr>
          </a:p>
        </p:txBody>
      </p:sp>
    </p:spTree>
    <p:extLst>
      <p:ext uri="{BB962C8B-B14F-4D97-AF65-F5344CB8AC3E}">
        <p14:creationId xmlns:p14="http://schemas.microsoft.com/office/powerpoint/2010/main" val="2214973638"/>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spcBef>
          <a:spcPct val="0"/>
        </a:spcBef>
        <a:buNone/>
        <a:defRPr kumimoji="1" sz="4000" kern="1200">
          <a:solidFill>
            <a:schemeClr val="tx2"/>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kumimoji="1"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kumimoji="1"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kumimoji="1"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kumimoji="1"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kumimoji="1"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kumimoji="1"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kumimoji="1"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kumimoji="1"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kumimoji="1" sz="14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normAutofit/>
          </a:bodyPr>
          <a:lstStyle/>
          <a:p>
            <a:pPr algn="r"/>
            <a:r>
              <a:rPr lang="ja-JP" altLang="en-US" dirty="0"/>
              <a:t>簿記からはじめる</a:t>
            </a:r>
            <a:r>
              <a:rPr lang="ja-JP" altLang="en-US" dirty="0" smtClean="0"/>
              <a:t>会計学</a:t>
            </a:r>
            <a:r>
              <a:rPr lang="en-US" altLang="ja-JP" dirty="0"/>
              <a:t/>
            </a:r>
            <a:br>
              <a:rPr lang="en-US" altLang="ja-JP" dirty="0"/>
            </a:br>
            <a:r>
              <a:rPr lang="ja-JP" altLang="en-US" dirty="0" smtClean="0"/>
              <a:t>第</a:t>
            </a:r>
            <a:r>
              <a:rPr lang="en-US" altLang="ja-JP" dirty="0"/>
              <a:t>4</a:t>
            </a:r>
            <a:r>
              <a:rPr lang="ja-JP" altLang="en-US" dirty="0" smtClean="0"/>
              <a:t>回</a:t>
            </a:r>
            <a:endParaRPr kumimoji="1" lang="ja-JP" altLang="en-US" dirty="0"/>
          </a:p>
        </p:txBody>
      </p:sp>
      <p:sp>
        <p:nvSpPr>
          <p:cNvPr id="5" name="サブタイトル 4"/>
          <p:cNvSpPr>
            <a:spLocks noGrp="1"/>
          </p:cNvSpPr>
          <p:nvPr>
            <p:ph type="subTitle" idx="1"/>
          </p:nvPr>
        </p:nvSpPr>
        <p:spPr/>
        <p:txBody>
          <a:bodyPr>
            <a:normAutofit fontScale="92500"/>
          </a:bodyPr>
          <a:lstStyle/>
          <a:p>
            <a:pPr algn="r"/>
            <a:r>
              <a:rPr kumimoji="1" lang="ja-JP" altLang="en-US" dirty="0" smtClean="0"/>
              <a:t>甲南大学マネジメント創造</a:t>
            </a:r>
            <a:r>
              <a:rPr lang="ja-JP" altLang="en-US" dirty="0" smtClean="0"/>
              <a:t>学部　</a:t>
            </a:r>
            <a:r>
              <a:rPr kumimoji="1" lang="ja-JP" altLang="en-US" dirty="0" smtClean="0"/>
              <a:t>講師　新井康平</a:t>
            </a:r>
            <a:endParaRPr kumimoji="1" lang="ja-JP" altLang="en-US" dirty="0"/>
          </a:p>
        </p:txBody>
      </p:sp>
      <p:sp>
        <p:nvSpPr>
          <p:cNvPr id="6" name="サブタイトル 4"/>
          <p:cNvSpPr txBox="1">
            <a:spLocks/>
          </p:cNvSpPr>
          <p:nvPr/>
        </p:nvSpPr>
        <p:spPr>
          <a:xfrm>
            <a:off x="2362200" y="116632"/>
            <a:ext cx="6705600" cy="685800"/>
          </a:xfrm>
          <a:prstGeom prst="rect">
            <a:avLst/>
          </a:prstGeom>
        </p:spPr>
        <p:txBody>
          <a:bodyPr vert="horz" anchor="ctr">
            <a:normAutofit/>
          </a:bodyPr>
          <a:lstStyle>
            <a:lvl1pPr marL="0" indent="0" algn="l" rtl="0" eaLnBrk="1" latinLnBrk="0" hangingPunct="1">
              <a:spcBef>
                <a:spcPts val="700"/>
              </a:spcBef>
              <a:buClr>
                <a:schemeClr val="accent2"/>
              </a:buClr>
              <a:buSzPct val="60000"/>
              <a:buFont typeface="Wingdings"/>
              <a:buNone/>
              <a:defRPr kumimoji="1"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1"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1"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1"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1"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1"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1"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1"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1" sz="1800" kern="1200" baseline="0">
                <a:solidFill>
                  <a:schemeClr val="tx1"/>
                </a:solidFill>
                <a:latin typeface="+mn-lt"/>
                <a:ea typeface="+mn-ea"/>
                <a:cs typeface="+mn-cs"/>
              </a:defRPr>
            </a:lvl9pPr>
          </a:lstStyle>
          <a:p>
            <a:pPr algn="r">
              <a:buClr>
                <a:srgbClr val="DD8047"/>
              </a:buClr>
            </a:pPr>
            <a:r>
              <a:rPr lang="en-US" altLang="ja-JP" dirty="0" smtClean="0"/>
              <a:t>2012/4/20. </a:t>
            </a:r>
            <a:r>
              <a:rPr lang="en-US" altLang="ja-JP" dirty="0" smtClean="0"/>
              <a:t>mail: arai@center.konan-u.ac.jp</a:t>
            </a:r>
            <a:endParaRPr lang="ja-JP" altLang="en-US" dirty="0"/>
          </a:p>
        </p:txBody>
      </p:sp>
      <p:sp>
        <p:nvSpPr>
          <p:cNvPr id="2" name="スライド番号プレースホルダー 1"/>
          <p:cNvSpPr>
            <a:spLocks noGrp="1"/>
          </p:cNvSpPr>
          <p:nvPr>
            <p:ph type="sldNum" sz="quarter" idx="12"/>
          </p:nvPr>
        </p:nvSpPr>
        <p:spPr/>
        <p:txBody>
          <a:bodyPr/>
          <a:lstStyle/>
          <a:p>
            <a:fld id="{C84104EB-AF9B-4A05-B748-F20822902FB3}" type="slidenum">
              <a:rPr kumimoji="1" lang="ja-JP" altLang="en-US" smtClean="0">
                <a:solidFill>
                  <a:srgbClr val="EBDDC3"/>
                </a:solidFill>
              </a:rPr>
              <a:pPr/>
              <a:t>1</a:t>
            </a:fld>
            <a:endParaRPr kumimoji="1" lang="ja-JP" altLang="en-US">
              <a:solidFill>
                <a:srgbClr val="EBDDC3"/>
              </a:solidFill>
            </a:endParaRPr>
          </a:p>
        </p:txBody>
      </p:sp>
    </p:spTree>
    <p:extLst>
      <p:ext uri="{BB962C8B-B14F-4D97-AF65-F5344CB8AC3E}">
        <p14:creationId xmlns:p14="http://schemas.microsoft.com/office/powerpoint/2010/main" val="10640185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CASE</a:t>
            </a:r>
            <a:r>
              <a:rPr kumimoji="1" lang="ja-JP" altLang="en-US" dirty="0" smtClean="0"/>
              <a:t>　</a:t>
            </a:r>
            <a:r>
              <a:rPr lang="en-US" altLang="ja-JP" dirty="0" smtClean="0"/>
              <a:t>38</a:t>
            </a:r>
            <a:r>
              <a:rPr kumimoji="1" lang="ja-JP" altLang="en-US" dirty="0" smtClean="0"/>
              <a:t>　売買目的</a:t>
            </a:r>
            <a:r>
              <a:rPr lang="ja-JP" altLang="en-US" dirty="0" smtClean="0"/>
              <a:t>有価</a:t>
            </a:r>
            <a:r>
              <a:rPr lang="ja-JP" altLang="en-US" dirty="0"/>
              <a:t>証券</a:t>
            </a:r>
            <a:endParaRPr kumimoji="1" lang="ja-JP" altLang="en-US" sz="3200" dirty="0"/>
          </a:p>
        </p:txBody>
      </p:sp>
      <p:sp>
        <p:nvSpPr>
          <p:cNvPr id="3" name="コンテンツ プレースホルダー 2"/>
          <p:cNvSpPr>
            <a:spLocks noGrp="1"/>
          </p:cNvSpPr>
          <p:nvPr>
            <p:ph sz="quarter" idx="1"/>
          </p:nvPr>
        </p:nvSpPr>
        <p:spPr>
          <a:xfrm>
            <a:off x="612648" y="1600200"/>
            <a:ext cx="8153400" cy="4997152"/>
          </a:xfrm>
        </p:spPr>
        <p:txBody>
          <a:bodyPr>
            <a:normAutofit/>
          </a:bodyPr>
          <a:lstStyle/>
          <a:p>
            <a:r>
              <a:rPr lang="ja-JP" altLang="en-US" dirty="0" smtClean="0"/>
              <a:t>企業は，余った資金を他企業の株式を購入することで有効利用しようとすることがある。</a:t>
            </a:r>
            <a:endParaRPr lang="en-US" altLang="ja-JP" dirty="0" smtClean="0"/>
          </a:p>
          <a:p>
            <a:pPr lvl="1"/>
            <a:r>
              <a:rPr lang="ja-JP" altLang="en-US" dirty="0" smtClean="0"/>
              <a:t>この目的は売買目的とよばれる。その他の目的は，大企業でしかみられないため，</a:t>
            </a:r>
            <a:r>
              <a:rPr lang="en-US" altLang="ja-JP" dirty="0" smtClean="0"/>
              <a:t>3</a:t>
            </a:r>
            <a:r>
              <a:rPr lang="ja-JP" altLang="en-US" dirty="0" smtClean="0"/>
              <a:t>級では割愛。</a:t>
            </a:r>
            <a:endParaRPr lang="en-US" altLang="ja-JP" dirty="0"/>
          </a:p>
          <a:p>
            <a:r>
              <a:rPr lang="ja-JP" altLang="en-US" dirty="0" smtClean="0"/>
              <a:t>売買目的で</a:t>
            </a:r>
            <a:r>
              <a:rPr lang="en-US" altLang="ja-JP" dirty="0" smtClean="0"/>
              <a:t>1</a:t>
            </a:r>
            <a:r>
              <a:rPr lang="ja-JP" altLang="en-US" dirty="0" smtClean="0"/>
              <a:t>株</a:t>
            </a:r>
            <a:r>
              <a:rPr lang="en-US" altLang="ja-JP" dirty="0" smtClean="0"/>
              <a:t>10</a:t>
            </a:r>
            <a:r>
              <a:rPr lang="ja-JP" altLang="en-US" dirty="0" smtClean="0"/>
              <a:t>円で</a:t>
            </a:r>
            <a:r>
              <a:rPr lang="en-US" altLang="ja-JP" dirty="0" smtClean="0"/>
              <a:t>10</a:t>
            </a:r>
            <a:r>
              <a:rPr lang="ja-JP" altLang="en-US" dirty="0" smtClean="0"/>
              <a:t>株を購入し，売買手数料</a:t>
            </a:r>
            <a:r>
              <a:rPr lang="en-US" altLang="ja-JP" dirty="0" smtClean="0"/>
              <a:t>10</a:t>
            </a:r>
            <a:r>
              <a:rPr lang="ja-JP" altLang="en-US" dirty="0" smtClean="0"/>
              <a:t>円とともに代金は現金で支払った。</a:t>
            </a:r>
            <a:endParaRPr lang="en-US" altLang="ja-JP" dirty="0" smtClean="0"/>
          </a:p>
          <a:p>
            <a:pPr lvl="1"/>
            <a:r>
              <a:rPr lang="ja-JP" altLang="en-US" u="sng" dirty="0" smtClean="0"/>
              <a:t>売買目的有価証券　</a:t>
            </a:r>
            <a:r>
              <a:rPr lang="en-US" altLang="ja-JP" u="sng" dirty="0" smtClean="0"/>
              <a:t>110	</a:t>
            </a:r>
            <a:r>
              <a:rPr lang="ja-JP" altLang="en-US" u="sng" dirty="0" smtClean="0"/>
              <a:t>／</a:t>
            </a:r>
            <a:r>
              <a:rPr lang="en-US" altLang="ja-JP" u="sng" dirty="0" smtClean="0"/>
              <a:t>	</a:t>
            </a:r>
            <a:r>
              <a:rPr lang="ja-JP" altLang="en-US" u="sng" dirty="0" smtClean="0"/>
              <a:t>現金</a:t>
            </a:r>
            <a:r>
              <a:rPr lang="en-US" altLang="ja-JP" u="sng" dirty="0" smtClean="0"/>
              <a:t>	110</a:t>
            </a:r>
            <a:endParaRPr lang="en-US" altLang="ja-JP" u="sng" dirty="0">
              <a:solidFill>
                <a:schemeClr val="bg1"/>
              </a:solidFill>
            </a:endParaRPr>
          </a:p>
          <a:p>
            <a:pPr lvl="1"/>
            <a:r>
              <a:rPr lang="en-US" altLang="ja-JP" dirty="0" smtClean="0"/>
              <a:t>10×10+10</a:t>
            </a:r>
            <a:r>
              <a:rPr lang="ja-JP" altLang="en-US" dirty="0" smtClean="0"/>
              <a:t>＝</a:t>
            </a:r>
            <a:r>
              <a:rPr lang="en-US" altLang="ja-JP" dirty="0" smtClean="0"/>
              <a:t>110</a:t>
            </a:r>
          </a:p>
          <a:p>
            <a:pPr lvl="2"/>
            <a:r>
              <a:rPr lang="ja-JP" altLang="en-US" dirty="0" smtClean="0"/>
              <a:t>株価</a:t>
            </a:r>
            <a:r>
              <a:rPr lang="en-US" altLang="ja-JP" dirty="0" smtClean="0"/>
              <a:t>×</a:t>
            </a:r>
            <a:r>
              <a:rPr lang="ja-JP" altLang="en-US" dirty="0" smtClean="0"/>
              <a:t>株数＋売買手数料</a:t>
            </a:r>
            <a:endParaRPr lang="en-US" altLang="ja-JP" dirty="0" smtClean="0"/>
          </a:p>
          <a:p>
            <a:pPr lvl="1"/>
            <a:r>
              <a:rPr lang="ja-JP" altLang="en-US" dirty="0" smtClean="0"/>
              <a:t>「売買目的有価証券」勘定は，資産項目。</a:t>
            </a:r>
            <a:endParaRPr lang="en-US" altLang="ja-JP" dirty="0" smtClean="0"/>
          </a:p>
          <a:p>
            <a:pPr marL="365760" lvl="1" indent="0">
              <a:buNone/>
            </a:pPr>
            <a:endParaRPr lang="en-US" altLang="ja-JP" dirty="0" smtClean="0"/>
          </a:p>
          <a:p>
            <a:pPr lvl="1"/>
            <a:endParaRPr lang="en-US" altLang="ja-JP" dirty="0" smtClean="0"/>
          </a:p>
        </p:txBody>
      </p:sp>
      <p:sp>
        <p:nvSpPr>
          <p:cNvPr id="4" name="スライド番号プレースホルダー 3"/>
          <p:cNvSpPr>
            <a:spLocks noGrp="1"/>
          </p:cNvSpPr>
          <p:nvPr>
            <p:ph type="sldNum" sz="quarter" idx="12"/>
          </p:nvPr>
        </p:nvSpPr>
        <p:spPr/>
        <p:txBody>
          <a:bodyPr>
            <a:normAutofit fontScale="85000" lnSpcReduction="20000"/>
          </a:bodyPr>
          <a:lstStyle/>
          <a:p>
            <a:fld id="{C84104EB-AF9B-4A05-B748-F20822902FB3}" type="slidenum">
              <a:rPr kumimoji="1" lang="ja-JP" altLang="en-US" smtClean="0"/>
              <a:pPr/>
              <a:t>10</a:t>
            </a:fld>
            <a:endParaRPr kumimoji="1" lang="ja-JP" altLang="en-US"/>
          </a:p>
        </p:txBody>
      </p:sp>
    </p:spTree>
    <p:extLst>
      <p:ext uri="{BB962C8B-B14F-4D97-AF65-F5344CB8AC3E}">
        <p14:creationId xmlns:p14="http://schemas.microsoft.com/office/powerpoint/2010/main" val="10824052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CASE</a:t>
            </a:r>
            <a:r>
              <a:rPr kumimoji="1" lang="ja-JP" altLang="en-US" dirty="0" smtClean="0"/>
              <a:t>　</a:t>
            </a:r>
            <a:r>
              <a:rPr lang="en-US" altLang="ja-JP" dirty="0" smtClean="0"/>
              <a:t>39</a:t>
            </a:r>
            <a:r>
              <a:rPr lang="ja-JP" altLang="en-US" dirty="0"/>
              <a:t>　</a:t>
            </a:r>
            <a:r>
              <a:rPr lang="ja-JP" altLang="en-US" dirty="0" smtClean="0"/>
              <a:t>配当金</a:t>
            </a:r>
            <a:endParaRPr kumimoji="1" lang="ja-JP" altLang="en-US" sz="3200" dirty="0"/>
          </a:p>
        </p:txBody>
      </p:sp>
      <p:sp>
        <p:nvSpPr>
          <p:cNvPr id="3" name="コンテンツ プレースホルダー 2"/>
          <p:cNvSpPr>
            <a:spLocks noGrp="1"/>
          </p:cNvSpPr>
          <p:nvPr>
            <p:ph sz="quarter" idx="1"/>
          </p:nvPr>
        </p:nvSpPr>
        <p:spPr>
          <a:xfrm>
            <a:off x="612648" y="1600200"/>
            <a:ext cx="8153400" cy="4997152"/>
          </a:xfrm>
        </p:spPr>
        <p:txBody>
          <a:bodyPr>
            <a:normAutofit/>
          </a:bodyPr>
          <a:lstStyle/>
          <a:p>
            <a:r>
              <a:rPr lang="ja-JP" altLang="en-US" dirty="0" smtClean="0"/>
              <a:t>売買目的有価証券の所有者は，年に</a:t>
            </a:r>
            <a:r>
              <a:rPr lang="en-US" altLang="ja-JP" dirty="0" smtClean="0"/>
              <a:t>1</a:t>
            </a:r>
            <a:r>
              <a:rPr lang="ja-JP" altLang="en-US" dirty="0" smtClean="0"/>
              <a:t>度か</a:t>
            </a:r>
            <a:r>
              <a:rPr lang="en-US" altLang="ja-JP" dirty="0" smtClean="0"/>
              <a:t>2</a:t>
            </a:r>
            <a:r>
              <a:rPr lang="ja-JP" altLang="en-US" dirty="0" smtClean="0"/>
              <a:t>度ほど配当金を受け取ることが出来る。</a:t>
            </a:r>
            <a:endParaRPr lang="en-US" altLang="ja-JP" dirty="0"/>
          </a:p>
          <a:p>
            <a:r>
              <a:rPr lang="en-US" altLang="ja-JP" dirty="0" smtClean="0"/>
              <a:t>10</a:t>
            </a:r>
            <a:r>
              <a:rPr lang="ja-JP" altLang="en-US" dirty="0" smtClean="0"/>
              <a:t>円の配当領収書を受け取った。</a:t>
            </a:r>
            <a:endParaRPr lang="en-US" altLang="ja-JP" dirty="0" smtClean="0"/>
          </a:p>
          <a:p>
            <a:r>
              <a:rPr lang="ja-JP" altLang="en-US" u="sng" dirty="0" smtClean="0"/>
              <a:t>現金　</a:t>
            </a:r>
            <a:r>
              <a:rPr lang="en-US" altLang="ja-JP" u="sng" dirty="0" smtClean="0"/>
              <a:t>10	</a:t>
            </a:r>
            <a:r>
              <a:rPr lang="ja-JP" altLang="en-US" u="sng" dirty="0" smtClean="0"/>
              <a:t>／</a:t>
            </a:r>
            <a:r>
              <a:rPr lang="en-US" altLang="ja-JP" u="sng" dirty="0" smtClean="0"/>
              <a:t>	</a:t>
            </a:r>
            <a:r>
              <a:rPr lang="ja-JP" altLang="en-US" u="sng" dirty="0" smtClean="0"/>
              <a:t>受取配当金</a:t>
            </a:r>
            <a:r>
              <a:rPr lang="en-US" altLang="ja-JP" u="sng" dirty="0" smtClean="0"/>
              <a:t>	10</a:t>
            </a:r>
            <a:endParaRPr lang="en-US" altLang="ja-JP" u="sng" dirty="0">
              <a:solidFill>
                <a:schemeClr val="bg1"/>
              </a:solidFill>
            </a:endParaRPr>
          </a:p>
          <a:p>
            <a:pPr lvl="1"/>
            <a:r>
              <a:rPr lang="ja-JP" altLang="en-US" dirty="0" smtClean="0"/>
              <a:t>配当領収書は，銀行に持参すれば</a:t>
            </a:r>
            <a:r>
              <a:rPr lang="ja-JP" altLang="en-US" dirty="0"/>
              <a:t>すぐ</a:t>
            </a:r>
            <a:r>
              <a:rPr lang="ja-JP" altLang="en-US" dirty="0" smtClean="0"/>
              <a:t>に現金化できるので，現金扱い</a:t>
            </a:r>
            <a:endParaRPr lang="en-US" altLang="ja-JP" dirty="0" smtClean="0"/>
          </a:p>
          <a:p>
            <a:pPr lvl="1"/>
            <a:r>
              <a:rPr lang="ja-JP" altLang="en-US" dirty="0" smtClean="0"/>
              <a:t>「受取配当金」勘定は，売上などと同じく収益項目。</a:t>
            </a:r>
            <a:endParaRPr lang="en-US" altLang="ja-JP" dirty="0" smtClean="0"/>
          </a:p>
          <a:p>
            <a:pPr marL="365760" lvl="1" indent="0">
              <a:buNone/>
            </a:pPr>
            <a:endParaRPr lang="en-US" altLang="ja-JP" dirty="0" smtClean="0"/>
          </a:p>
          <a:p>
            <a:pPr lvl="1"/>
            <a:endParaRPr lang="en-US" altLang="ja-JP" dirty="0" smtClean="0"/>
          </a:p>
        </p:txBody>
      </p:sp>
      <p:sp>
        <p:nvSpPr>
          <p:cNvPr id="4" name="スライド番号プレースホルダー 3"/>
          <p:cNvSpPr>
            <a:spLocks noGrp="1"/>
          </p:cNvSpPr>
          <p:nvPr>
            <p:ph type="sldNum" sz="quarter" idx="12"/>
          </p:nvPr>
        </p:nvSpPr>
        <p:spPr/>
        <p:txBody>
          <a:bodyPr>
            <a:normAutofit fontScale="85000" lnSpcReduction="20000"/>
          </a:bodyPr>
          <a:lstStyle/>
          <a:p>
            <a:fld id="{C84104EB-AF9B-4A05-B748-F20822902FB3}" type="slidenum">
              <a:rPr kumimoji="1" lang="ja-JP" altLang="en-US" smtClean="0"/>
              <a:pPr/>
              <a:t>11</a:t>
            </a:fld>
            <a:endParaRPr kumimoji="1" lang="ja-JP" altLang="en-US"/>
          </a:p>
        </p:txBody>
      </p:sp>
    </p:spTree>
    <p:extLst>
      <p:ext uri="{BB962C8B-B14F-4D97-AF65-F5344CB8AC3E}">
        <p14:creationId xmlns:p14="http://schemas.microsoft.com/office/powerpoint/2010/main" val="35959305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CASE</a:t>
            </a:r>
            <a:r>
              <a:rPr kumimoji="1" lang="ja-JP" altLang="en-US" dirty="0" smtClean="0"/>
              <a:t>　</a:t>
            </a:r>
            <a:r>
              <a:rPr lang="en-US" altLang="ja-JP" dirty="0"/>
              <a:t>40</a:t>
            </a:r>
            <a:r>
              <a:rPr lang="ja-JP" altLang="en-US" dirty="0"/>
              <a:t>　</a:t>
            </a:r>
            <a:r>
              <a:rPr lang="ja-JP" altLang="en-US" dirty="0" smtClean="0"/>
              <a:t>株式の売却</a:t>
            </a:r>
            <a:endParaRPr kumimoji="1" lang="ja-JP" altLang="en-US" sz="3200" dirty="0"/>
          </a:p>
        </p:txBody>
      </p:sp>
      <p:sp>
        <p:nvSpPr>
          <p:cNvPr id="3" name="コンテンツ プレースホルダー 2"/>
          <p:cNvSpPr>
            <a:spLocks noGrp="1"/>
          </p:cNvSpPr>
          <p:nvPr>
            <p:ph sz="quarter" idx="1"/>
          </p:nvPr>
        </p:nvSpPr>
        <p:spPr>
          <a:xfrm>
            <a:off x="612648" y="1600200"/>
            <a:ext cx="8153400" cy="4997152"/>
          </a:xfrm>
        </p:spPr>
        <p:txBody>
          <a:bodyPr>
            <a:normAutofit fontScale="92500"/>
          </a:bodyPr>
          <a:lstStyle/>
          <a:p>
            <a:r>
              <a:rPr lang="ja-JP" altLang="en-US" dirty="0" smtClean="0"/>
              <a:t>売買目的有価証券は，</a:t>
            </a:r>
            <a:r>
              <a:rPr lang="ja-JP" altLang="en-US" dirty="0"/>
              <a:t>売却</a:t>
            </a:r>
            <a:r>
              <a:rPr lang="ja-JP" altLang="en-US" dirty="0" smtClean="0"/>
              <a:t>したときに個別に損益が把握しやすい。そのため，商品ではあまり用いられない分記法的な仕訳を行う。</a:t>
            </a:r>
            <a:endParaRPr lang="en-US" altLang="ja-JP" dirty="0"/>
          </a:p>
          <a:p>
            <a:r>
              <a:rPr lang="en-US" altLang="ja-JP" dirty="0" smtClean="0"/>
              <a:t>@11</a:t>
            </a:r>
            <a:r>
              <a:rPr lang="ja-JP" altLang="en-US" dirty="0" smtClean="0"/>
              <a:t>円で購入した株式</a:t>
            </a:r>
            <a:r>
              <a:rPr lang="en-US" altLang="ja-JP" dirty="0" smtClean="0"/>
              <a:t>5</a:t>
            </a:r>
            <a:r>
              <a:rPr lang="ja-JP" altLang="en-US" dirty="0" smtClean="0"/>
              <a:t>株を，</a:t>
            </a:r>
            <a:r>
              <a:rPr lang="en-US" altLang="ja-JP" dirty="0" smtClean="0"/>
              <a:t>@15</a:t>
            </a:r>
            <a:r>
              <a:rPr lang="ja-JP" altLang="en-US" dirty="0" smtClean="0"/>
              <a:t>円で売却し代金は現金で受け取った（</a:t>
            </a:r>
            <a:r>
              <a:rPr lang="en-US" altLang="ja-JP" dirty="0" smtClean="0"/>
              <a:t>@</a:t>
            </a:r>
            <a:r>
              <a:rPr lang="ja-JP" altLang="en-US" dirty="0" smtClean="0"/>
              <a:t>は単価の意味）。</a:t>
            </a:r>
            <a:endParaRPr lang="en-US" altLang="ja-JP" dirty="0" smtClean="0"/>
          </a:p>
          <a:p>
            <a:r>
              <a:rPr lang="ja-JP" altLang="en-US" u="sng" dirty="0" smtClean="0"/>
              <a:t>現金　</a:t>
            </a:r>
            <a:r>
              <a:rPr lang="en-US" altLang="ja-JP" u="sng" dirty="0" smtClean="0"/>
              <a:t>75	</a:t>
            </a:r>
            <a:r>
              <a:rPr lang="ja-JP" altLang="en-US" u="sng" dirty="0" smtClean="0"/>
              <a:t>／</a:t>
            </a:r>
            <a:r>
              <a:rPr lang="en-US" altLang="ja-JP" u="sng" dirty="0" smtClean="0"/>
              <a:t>	</a:t>
            </a:r>
            <a:r>
              <a:rPr lang="ja-JP" altLang="en-US" u="sng" dirty="0" smtClean="0"/>
              <a:t>売買目的有価証券</a:t>
            </a:r>
            <a:r>
              <a:rPr lang="en-US" altLang="ja-JP" u="sng" dirty="0" smtClean="0"/>
              <a:t>	55</a:t>
            </a:r>
            <a:br>
              <a:rPr lang="en-US" altLang="ja-JP" u="sng" dirty="0" smtClean="0"/>
            </a:br>
            <a:r>
              <a:rPr lang="ja-JP" altLang="en-US" u="sng" dirty="0" smtClean="0"/>
              <a:t>　　　　　　　　　　有価証券売却益　　　　 </a:t>
            </a:r>
            <a:r>
              <a:rPr lang="en-US" altLang="ja-JP" u="sng" dirty="0" smtClean="0"/>
              <a:t>20</a:t>
            </a:r>
            <a:endParaRPr lang="en-US" altLang="ja-JP" u="sng" dirty="0">
              <a:solidFill>
                <a:schemeClr val="bg1"/>
              </a:solidFill>
            </a:endParaRPr>
          </a:p>
          <a:p>
            <a:pPr lvl="1"/>
            <a:r>
              <a:rPr lang="ja-JP" altLang="en-US" dirty="0" smtClean="0"/>
              <a:t>取得時は</a:t>
            </a:r>
            <a:r>
              <a:rPr lang="en-US" altLang="ja-JP" dirty="0" smtClean="0"/>
              <a:t>11×5</a:t>
            </a:r>
            <a:r>
              <a:rPr lang="ja-JP" altLang="en-US" dirty="0" smtClean="0"/>
              <a:t>＝</a:t>
            </a:r>
            <a:r>
              <a:rPr lang="en-US" altLang="ja-JP" dirty="0" smtClean="0"/>
              <a:t>55</a:t>
            </a:r>
            <a:r>
              <a:rPr lang="ja-JP" altLang="en-US" dirty="0" err="1" smtClean="0"/>
              <a:t>。</a:t>
            </a:r>
            <a:r>
              <a:rPr lang="ja-JP" altLang="en-US" dirty="0" smtClean="0"/>
              <a:t>売却時は</a:t>
            </a:r>
            <a:r>
              <a:rPr lang="en-US" altLang="ja-JP" dirty="0" smtClean="0"/>
              <a:t>15×5</a:t>
            </a:r>
            <a:r>
              <a:rPr lang="ja-JP" altLang="en-US" dirty="0" smtClean="0"/>
              <a:t>＝</a:t>
            </a:r>
            <a:r>
              <a:rPr lang="en-US" altLang="ja-JP" dirty="0" smtClean="0"/>
              <a:t>75</a:t>
            </a:r>
            <a:r>
              <a:rPr lang="ja-JP" altLang="en-US" dirty="0" err="1" smtClean="0"/>
              <a:t>。</a:t>
            </a:r>
            <a:endParaRPr lang="en-US" altLang="ja-JP" dirty="0" smtClean="0"/>
          </a:p>
          <a:p>
            <a:pPr lvl="1"/>
            <a:r>
              <a:rPr lang="ja-JP" altLang="en-US" dirty="0" smtClean="0"/>
              <a:t>「有価証券売却益」勘定は，収益項目のため右側に記載。</a:t>
            </a:r>
            <a:endParaRPr lang="en-US" altLang="ja-JP" dirty="0" smtClean="0"/>
          </a:p>
          <a:p>
            <a:pPr lvl="1"/>
            <a:r>
              <a:rPr lang="ja-JP" altLang="en-US" dirty="0" smtClean="0"/>
              <a:t>逆に損をした場合は，費用項目である「有価証券売却損」勘定を用いて左側に記載。</a:t>
            </a:r>
            <a:endParaRPr lang="en-US" altLang="ja-JP" dirty="0" smtClean="0"/>
          </a:p>
          <a:p>
            <a:pPr marL="365760" lvl="1" indent="0">
              <a:buNone/>
            </a:pPr>
            <a:endParaRPr lang="en-US" altLang="ja-JP" dirty="0" smtClean="0"/>
          </a:p>
          <a:p>
            <a:pPr lvl="1"/>
            <a:endParaRPr lang="en-US" altLang="ja-JP" dirty="0" smtClean="0"/>
          </a:p>
        </p:txBody>
      </p:sp>
      <p:sp>
        <p:nvSpPr>
          <p:cNvPr id="4" name="スライド番号プレースホルダー 3"/>
          <p:cNvSpPr>
            <a:spLocks noGrp="1"/>
          </p:cNvSpPr>
          <p:nvPr>
            <p:ph type="sldNum" sz="quarter" idx="12"/>
          </p:nvPr>
        </p:nvSpPr>
        <p:spPr/>
        <p:txBody>
          <a:bodyPr>
            <a:normAutofit fontScale="85000" lnSpcReduction="20000"/>
          </a:bodyPr>
          <a:lstStyle/>
          <a:p>
            <a:fld id="{C84104EB-AF9B-4A05-B748-F20822902FB3}" type="slidenum">
              <a:rPr kumimoji="1" lang="ja-JP" altLang="en-US" smtClean="0"/>
              <a:pPr/>
              <a:t>12</a:t>
            </a:fld>
            <a:endParaRPr kumimoji="1" lang="ja-JP" altLang="en-US"/>
          </a:p>
        </p:txBody>
      </p:sp>
    </p:spTree>
    <p:extLst>
      <p:ext uri="{BB962C8B-B14F-4D97-AF65-F5344CB8AC3E}">
        <p14:creationId xmlns:p14="http://schemas.microsoft.com/office/powerpoint/2010/main" val="12715705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CASE</a:t>
            </a:r>
            <a:r>
              <a:rPr kumimoji="1" lang="ja-JP" altLang="en-US" dirty="0" smtClean="0"/>
              <a:t>　</a:t>
            </a:r>
            <a:r>
              <a:rPr lang="en-US" altLang="ja-JP" dirty="0" smtClean="0"/>
              <a:t>41</a:t>
            </a:r>
            <a:r>
              <a:rPr lang="ja-JP" altLang="en-US" dirty="0"/>
              <a:t>　</a:t>
            </a:r>
            <a:r>
              <a:rPr lang="ja-JP" altLang="en-US" dirty="0" smtClean="0"/>
              <a:t>株式の決算処理</a:t>
            </a:r>
            <a:endParaRPr kumimoji="1" lang="ja-JP" altLang="en-US" sz="3200" dirty="0"/>
          </a:p>
        </p:txBody>
      </p:sp>
      <p:sp>
        <p:nvSpPr>
          <p:cNvPr id="3" name="コンテンツ プレースホルダー 2"/>
          <p:cNvSpPr>
            <a:spLocks noGrp="1"/>
          </p:cNvSpPr>
          <p:nvPr>
            <p:ph sz="quarter" idx="1"/>
          </p:nvPr>
        </p:nvSpPr>
        <p:spPr>
          <a:xfrm>
            <a:off x="612648" y="1600200"/>
            <a:ext cx="8153400" cy="4997152"/>
          </a:xfrm>
        </p:spPr>
        <p:txBody>
          <a:bodyPr>
            <a:normAutofit fontScale="92500" lnSpcReduction="10000"/>
          </a:bodyPr>
          <a:lstStyle/>
          <a:p>
            <a:r>
              <a:rPr lang="ja-JP" altLang="en-US" dirty="0" smtClean="0"/>
              <a:t>売買目的有価証券の価値は，市場で決まっているので，所有している有価証券の評価額を決算の時に変更する（評価替え）。</a:t>
            </a:r>
            <a:endParaRPr lang="en-US" altLang="ja-JP" dirty="0" smtClean="0"/>
          </a:p>
          <a:p>
            <a:r>
              <a:rPr lang="ja-JP" altLang="en-US" dirty="0"/>
              <a:t>決算に</a:t>
            </a:r>
            <a:r>
              <a:rPr lang="ja-JP" altLang="en-US" dirty="0" smtClean="0"/>
              <a:t>おいて，帳簿価格</a:t>
            </a:r>
            <a:r>
              <a:rPr lang="en-US" altLang="ja-JP" dirty="0" smtClean="0"/>
              <a:t>55</a:t>
            </a:r>
            <a:r>
              <a:rPr lang="ja-JP" altLang="en-US" dirty="0" smtClean="0"/>
              <a:t>円の株式を時価</a:t>
            </a:r>
            <a:r>
              <a:rPr lang="en-US" altLang="ja-JP" dirty="0" smtClean="0"/>
              <a:t>60</a:t>
            </a:r>
            <a:r>
              <a:rPr lang="ja-JP" altLang="en-US" dirty="0" smtClean="0"/>
              <a:t>円に評価替えする。</a:t>
            </a:r>
            <a:endParaRPr lang="en-US" altLang="ja-JP" dirty="0" smtClean="0"/>
          </a:p>
          <a:p>
            <a:r>
              <a:rPr lang="ja-JP" altLang="en-US" u="sng" dirty="0" smtClean="0"/>
              <a:t>売買目的有価証券　</a:t>
            </a:r>
            <a:r>
              <a:rPr lang="en-US" altLang="ja-JP" u="sng" dirty="0" smtClean="0"/>
              <a:t>5 </a:t>
            </a:r>
            <a:r>
              <a:rPr lang="ja-JP" altLang="en-US" u="sng" dirty="0" smtClean="0"/>
              <a:t>／ 有価証券評価益</a:t>
            </a:r>
            <a:r>
              <a:rPr lang="ja-JP" altLang="en-US" u="sng" dirty="0"/>
              <a:t>　</a:t>
            </a:r>
            <a:r>
              <a:rPr lang="en-US" altLang="ja-JP" u="sng" dirty="0"/>
              <a:t>5</a:t>
            </a:r>
            <a:endParaRPr lang="en-US" altLang="ja-JP" u="sng" dirty="0">
              <a:solidFill>
                <a:schemeClr val="bg1"/>
              </a:solidFill>
            </a:endParaRPr>
          </a:p>
          <a:p>
            <a:pPr lvl="1"/>
            <a:r>
              <a:rPr lang="ja-JP" altLang="en-US" dirty="0" smtClean="0"/>
              <a:t>価格が上昇しているので，「売買目的有価証券」という資産を増加させる。</a:t>
            </a:r>
            <a:endParaRPr lang="en-US" altLang="ja-JP" dirty="0" smtClean="0"/>
          </a:p>
          <a:p>
            <a:pPr lvl="1"/>
            <a:r>
              <a:rPr lang="ja-JP" altLang="en-US" dirty="0" smtClean="0"/>
              <a:t>なお，上昇分は収益扱い。つまり，「有価証券評価益」という収益項目を右側に記載。</a:t>
            </a:r>
            <a:endParaRPr lang="en-US" altLang="ja-JP" dirty="0" smtClean="0"/>
          </a:p>
          <a:p>
            <a:pPr lvl="1"/>
            <a:r>
              <a:rPr lang="ja-JP" altLang="en-US" dirty="0"/>
              <a:t>逆</a:t>
            </a:r>
            <a:r>
              <a:rPr lang="ja-JP" altLang="en-US" dirty="0" smtClean="0"/>
              <a:t>に損をした場合は，「有価証券評価損」という費用項目を左側に記載。</a:t>
            </a:r>
            <a:endParaRPr lang="en-US" altLang="ja-JP" dirty="0" smtClean="0"/>
          </a:p>
          <a:p>
            <a:pPr marL="365760" lvl="1" indent="0">
              <a:buNone/>
            </a:pPr>
            <a:endParaRPr lang="en-US" altLang="ja-JP" dirty="0" smtClean="0"/>
          </a:p>
          <a:p>
            <a:pPr lvl="1"/>
            <a:endParaRPr lang="en-US" altLang="ja-JP" dirty="0" smtClean="0"/>
          </a:p>
        </p:txBody>
      </p:sp>
      <p:sp>
        <p:nvSpPr>
          <p:cNvPr id="4" name="スライド番号プレースホルダー 3"/>
          <p:cNvSpPr>
            <a:spLocks noGrp="1"/>
          </p:cNvSpPr>
          <p:nvPr>
            <p:ph type="sldNum" sz="quarter" idx="12"/>
          </p:nvPr>
        </p:nvSpPr>
        <p:spPr/>
        <p:txBody>
          <a:bodyPr>
            <a:normAutofit fontScale="85000" lnSpcReduction="20000"/>
          </a:bodyPr>
          <a:lstStyle/>
          <a:p>
            <a:fld id="{C84104EB-AF9B-4A05-B748-F20822902FB3}" type="slidenum">
              <a:rPr kumimoji="1" lang="ja-JP" altLang="en-US" smtClean="0"/>
              <a:pPr/>
              <a:t>13</a:t>
            </a:fld>
            <a:endParaRPr kumimoji="1" lang="ja-JP" altLang="en-US"/>
          </a:p>
        </p:txBody>
      </p:sp>
    </p:spTree>
    <p:extLst>
      <p:ext uri="{BB962C8B-B14F-4D97-AF65-F5344CB8AC3E}">
        <p14:creationId xmlns:p14="http://schemas.microsoft.com/office/powerpoint/2010/main" val="12809949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CASE</a:t>
            </a:r>
            <a:r>
              <a:rPr kumimoji="1" lang="ja-JP" altLang="en-US" dirty="0" smtClean="0"/>
              <a:t>　</a:t>
            </a:r>
            <a:r>
              <a:rPr lang="en-US" altLang="ja-JP" dirty="0"/>
              <a:t>42</a:t>
            </a:r>
            <a:r>
              <a:rPr kumimoji="1" lang="ja-JP" altLang="en-US" dirty="0" smtClean="0"/>
              <a:t>　社債</a:t>
            </a:r>
            <a:endParaRPr kumimoji="1" lang="ja-JP" altLang="en-US" sz="3200" dirty="0"/>
          </a:p>
        </p:txBody>
      </p:sp>
      <p:sp>
        <p:nvSpPr>
          <p:cNvPr id="3" name="コンテンツ プレースホルダー 2"/>
          <p:cNvSpPr>
            <a:spLocks noGrp="1"/>
          </p:cNvSpPr>
          <p:nvPr>
            <p:ph sz="quarter" idx="1"/>
          </p:nvPr>
        </p:nvSpPr>
        <p:spPr>
          <a:xfrm>
            <a:off x="612648" y="1600200"/>
            <a:ext cx="8153400" cy="4997152"/>
          </a:xfrm>
        </p:spPr>
        <p:txBody>
          <a:bodyPr>
            <a:normAutofit lnSpcReduction="10000"/>
          </a:bodyPr>
          <a:lstStyle/>
          <a:p>
            <a:r>
              <a:rPr lang="ja-JP" altLang="en-US" dirty="0" smtClean="0"/>
              <a:t>企業は，余った資金を他企業の社債を購入することで有効利用しようとすることがある。</a:t>
            </a:r>
            <a:endParaRPr lang="en-US" altLang="ja-JP" dirty="0" smtClean="0"/>
          </a:p>
          <a:p>
            <a:pPr lvl="1"/>
            <a:r>
              <a:rPr lang="ja-JP" altLang="en-US" dirty="0" smtClean="0"/>
              <a:t>社債や国債とは，まとめて公社債と呼ばれ，国や企業が借金をするための一つの手段。</a:t>
            </a:r>
            <a:endParaRPr lang="en-US" altLang="ja-JP" dirty="0" smtClean="0"/>
          </a:p>
          <a:p>
            <a:pPr lvl="1"/>
            <a:r>
              <a:rPr lang="ja-JP" altLang="en-US" dirty="0" smtClean="0"/>
              <a:t>額面と呼ばれる発行金額の表示額と実際の購入価格はずれることが多い。</a:t>
            </a:r>
            <a:endParaRPr lang="en-US" altLang="ja-JP" dirty="0" smtClean="0"/>
          </a:p>
          <a:p>
            <a:pPr lvl="1"/>
            <a:r>
              <a:rPr lang="ja-JP" altLang="en-US" dirty="0" smtClean="0"/>
              <a:t>売買目的で額面総額</a:t>
            </a:r>
            <a:r>
              <a:rPr lang="en-US" altLang="ja-JP" dirty="0" smtClean="0"/>
              <a:t>1,000</a:t>
            </a:r>
            <a:r>
              <a:rPr lang="ja-JP" altLang="en-US" dirty="0" smtClean="0"/>
              <a:t>円の社債を，額面</a:t>
            </a:r>
            <a:r>
              <a:rPr lang="en-US" altLang="ja-JP" dirty="0" smtClean="0"/>
              <a:t>100</a:t>
            </a:r>
            <a:r>
              <a:rPr lang="ja-JP" altLang="en-US" dirty="0" smtClean="0"/>
              <a:t>円につき</a:t>
            </a:r>
            <a:r>
              <a:rPr lang="en-US" altLang="ja-JP" dirty="0" smtClean="0"/>
              <a:t>96</a:t>
            </a:r>
            <a:r>
              <a:rPr lang="ja-JP" altLang="en-US" dirty="0" smtClean="0"/>
              <a:t>円で購入し，代金は売買手数料</a:t>
            </a:r>
            <a:r>
              <a:rPr lang="en-US" altLang="ja-JP" dirty="0" smtClean="0"/>
              <a:t>10</a:t>
            </a:r>
            <a:r>
              <a:rPr lang="ja-JP" altLang="en-US" dirty="0" smtClean="0"/>
              <a:t>円とともに現金支払った。</a:t>
            </a:r>
            <a:endParaRPr lang="en-US" altLang="ja-JP" dirty="0" smtClean="0"/>
          </a:p>
          <a:p>
            <a:pPr lvl="1"/>
            <a:r>
              <a:rPr lang="ja-JP" altLang="en-US" u="sng" dirty="0" smtClean="0"/>
              <a:t>売買目的有価証券　</a:t>
            </a:r>
            <a:r>
              <a:rPr lang="en-US" altLang="ja-JP" u="sng" dirty="0"/>
              <a:t>970</a:t>
            </a:r>
            <a:r>
              <a:rPr lang="en-US" altLang="ja-JP" u="sng" dirty="0" smtClean="0"/>
              <a:t>	</a:t>
            </a:r>
            <a:r>
              <a:rPr lang="ja-JP" altLang="en-US" u="sng" dirty="0" smtClean="0"/>
              <a:t>／</a:t>
            </a:r>
            <a:r>
              <a:rPr lang="en-US" altLang="ja-JP" u="sng" dirty="0" smtClean="0"/>
              <a:t>	</a:t>
            </a:r>
            <a:r>
              <a:rPr lang="ja-JP" altLang="en-US" u="sng" dirty="0" smtClean="0"/>
              <a:t>現金</a:t>
            </a:r>
            <a:r>
              <a:rPr lang="en-US" altLang="ja-JP" u="sng" dirty="0" smtClean="0"/>
              <a:t>	970</a:t>
            </a:r>
            <a:endParaRPr lang="en-US" altLang="ja-JP" u="sng" dirty="0">
              <a:solidFill>
                <a:schemeClr val="bg1"/>
              </a:solidFill>
            </a:endParaRPr>
          </a:p>
          <a:p>
            <a:pPr lvl="1"/>
            <a:r>
              <a:rPr lang="en-US" altLang="ja-JP" dirty="0" smtClean="0"/>
              <a:t>96×10+10</a:t>
            </a:r>
            <a:r>
              <a:rPr lang="ja-JP" altLang="en-US" dirty="0" smtClean="0"/>
              <a:t>＝</a:t>
            </a:r>
            <a:r>
              <a:rPr lang="en-US" altLang="ja-JP" dirty="0"/>
              <a:t>97</a:t>
            </a:r>
            <a:r>
              <a:rPr lang="en-US" altLang="ja-JP" dirty="0" smtClean="0"/>
              <a:t>0</a:t>
            </a:r>
          </a:p>
          <a:p>
            <a:pPr lvl="2"/>
            <a:r>
              <a:rPr lang="ja-JP" altLang="en-US" dirty="0"/>
              <a:t>単価</a:t>
            </a:r>
            <a:r>
              <a:rPr lang="en-US" altLang="ja-JP" dirty="0" smtClean="0"/>
              <a:t>×</a:t>
            </a:r>
            <a:r>
              <a:rPr lang="ja-JP" altLang="en-US" dirty="0" smtClean="0"/>
              <a:t>口数＋売買手数料</a:t>
            </a:r>
            <a:endParaRPr lang="en-US" altLang="ja-JP" dirty="0" smtClean="0"/>
          </a:p>
        </p:txBody>
      </p:sp>
      <p:sp>
        <p:nvSpPr>
          <p:cNvPr id="4" name="スライド番号プレースホルダー 3"/>
          <p:cNvSpPr>
            <a:spLocks noGrp="1"/>
          </p:cNvSpPr>
          <p:nvPr>
            <p:ph type="sldNum" sz="quarter" idx="12"/>
          </p:nvPr>
        </p:nvSpPr>
        <p:spPr/>
        <p:txBody>
          <a:bodyPr>
            <a:normAutofit fontScale="85000" lnSpcReduction="20000"/>
          </a:bodyPr>
          <a:lstStyle/>
          <a:p>
            <a:fld id="{C84104EB-AF9B-4A05-B748-F20822902FB3}" type="slidenum">
              <a:rPr kumimoji="1" lang="ja-JP" altLang="en-US" smtClean="0"/>
              <a:pPr/>
              <a:t>14</a:t>
            </a:fld>
            <a:endParaRPr kumimoji="1" lang="ja-JP" altLang="en-US"/>
          </a:p>
        </p:txBody>
      </p:sp>
    </p:spTree>
    <p:extLst>
      <p:ext uri="{BB962C8B-B14F-4D97-AF65-F5344CB8AC3E}">
        <p14:creationId xmlns:p14="http://schemas.microsoft.com/office/powerpoint/2010/main" val="3310583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CASE</a:t>
            </a:r>
            <a:r>
              <a:rPr kumimoji="1" lang="ja-JP" altLang="en-US" dirty="0" smtClean="0"/>
              <a:t>　</a:t>
            </a:r>
            <a:r>
              <a:rPr lang="en-US" altLang="ja-JP" dirty="0"/>
              <a:t>43</a:t>
            </a:r>
            <a:r>
              <a:rPr lang="ja-JP" altLang="en-US" dirty="0"/>
              <a:t>　</a:t>
            </a:r>
            <a:r>
              <a:rPr lang="ja-JP" altLang="en-US" dirty="0" smtClean="0"/>
              <a:t>社債の利息</a:t>
            </a:r>
            <a:endParaRPr kumimoji="1" lang="ja-JP" altLang="en-US" sz="3200" dirty="0"/>
          </a:p>
        </p:txBody>
      </p:sp>
      <p:sp>
        <p:nvSpPr>
          <p:cNvPr id="3" name="コンテンツ プレースホルダー 2"/>
          <p:cNvSpPr>
            <a:spLocks noGrp="1"/>
          </p:cNvSpPr>
          <p:nvPr>
            <p:ph sz="quarter" idx="1"/>
          </p:nvPr>
        </p:nvSpPr>
        <p:spPr>
          <a:xfrm>
            <a:off x="612648" y="1600200"/>
            <a:ext cx="8153400" cy="4997152"/>
          </a:xfrm>
        </p:spPr>
        <p:txBody>
          <a:bodyPr>
            <a:normAutofit/>
          </a:bodyPr>
          <a:lstStyle/>
          <a:p>
            <a:r>
              <a:rPr lang="ja-JP" altLang="en-US" dirty="0" smtClean="0"/>
              <a:t>社債の所有者は，年に</a:t>
            </a:r>
            <a:r>
              <a:rPr lang="en-US" altLang="ja-JP" dirty="0" smtClean="0"/>
              <a:t>1</a:t>
            </a:r>
            <a:r>
              <a:rPr lang="ja-JP" altLang="en-US" dirty="0" smtClean="0"/>
              <a:t>度か</a:t>
            </a:r>
            <a:r>
              <a:rPr lang="en-US" altLang="ja-JP" dirty="0" smtClean="0"/>
              <a:t>2</a:t>
            </a:r>
            <a:r>
              <a:rPr lang="ja-JP" altLang="en-US" dirty="0" smtClean="0"/>
              <a:t>度ほどの利払日に利札を切り取って銀行に持参すれば利息を受け取れる。</a:t>
            </a:r>
            <a:endParaRPr lang="en-US" altLang="ja-JP" dirty="0"/>
          </a:p>
          <a:p>
            <a:r>
              <a:rPr lang="ja-JP" altLang="en-US" dirty="0" smtClean="0"/>
              <a:t>利払日に</a:t>
            </a:r>
            <a:r>
              <a:rPr lang="en-US" altLang="ja-JP" dirty="0" smtClean="0"/>
              <a:t>10</a:t>
            </a:r>
            <a:r>
              <a:rPr lang="ja-JP" altLang="en-US" dirty="0" smtClean="0"/>
              <a:t>円の利札を銀行に持参し現金</a:t>
            </a:r>
            <a:r>
              <a:rPr lang="ja-JP" altLang="en-US" dirty="0"/>
              <a:t>を</a:t>
            </a:r>
            <a:r>
              <a:rPr lang="ja-JP" altLang="en-US" dirty="0" smtClean="0"/>
              <a:t>受け取った。</a:t>
            </a:r>
            <a:endParaRPr lang="en-US" altLang="ja-JP" dirty="0" smtClean="0"/>
          </a:p>
          <a:p>
            <a:r>
              <a:rPr lang="ja-JP" altLang="en-US" u="sng" dirty="0" smtClean="0"/>
              <a:t>現金　</a:t>
            </a:r>
            <a:r>
              <a:rPr lang="en-US" altLang="ja-JP" u="sng" dirty="0" smtClean="0"/>
              <a:t>10	</a:t>
            </a:r>
            <a:r>
              <a:rPr lang="ja-JP" altLang="en-US" u="sng" dirty="0" smtClean="0"/>
              <a:t>／</a:t>
            </a:r>
            <a:r>
              <a:rPr lang="en-US" altLang="ja-JP" u="sng" dirty="0" smtClean="0"/>
              <a:t>	</a:t>
            </a:r>
            <a:r>
              <a:rPr lang="ja-JP" altLang="en-US" u="sng" dirty="0" smtClean="0"/>
              <a:t>有価証券利息</a:t>
            </a:r>
            <a:r>
              <a:rPr lang="en-US" altLang="ja-JP" u="sng" dirty="0" smtClean="0"/>
              <a:t>	10</a:t>
            </a:r>
            <a:endParaRPr lang="en-US" altLang="ja-JP" u="sng" dirty="0">
              <a:solidFill>
                <a:schemeClr val="bg1"/>
              </a:solidFill>
            </a:endParaRPr>
          </a:p>
          <a:p>
            <a:pPr lvl="1"/>
            <a:r>
              <a:rPr lang="ja-JP" altLang="en-US" dirty="0" smtClean="0"/>
              <a:t>「有価証券利息」勘定は，売上などと同じく収益項目。</a:t>
            </a:r>
            <a:endParaRPr lang="en-US" altLang="ja-JP" dirty="0" smtClean="0"/>
          </a:p>
          <a:p>
            <a:pPr marL="365760" lvl="1" indent="0">
              <a:buNone/>
            </a:pPr>
            <a:endParaRPr lang="en-US" altLang="ja-JP" dirty="0" smtClean="0"/>
          </a:p>
          <a:p>
            <a:pPr lvl="1"/>
            <a:endParaRPr lang="en-US" altLang="ja-JP" dirty="0" smtClean="0"/>
          </a:p>
        </p:txBody>
      </p:sp>
      <p:sp>
        <p:nvSpPr>
          <p:cNvPr id="4" name="スライド番号プレースホルダー 3"/>
          <p:cNvSpPr>
            <a:spLocks noGrp="1"/>
          </p:cNvSpPr>
          <p:nvPr>
            <p:ph type="sldNum" sz="quarter" idx="12"/>
          </p:nvPr>
        </p:nvSpPr>
        <p:spPr/>
        <p:txBody>
          <a:bodyPr>
            <a:normAutofit fontScale="85000" lnSpcReduction="20000"/>
          </a:bodyPr>
          <a:lstStyle/>
          <a:p>
            <a:fld id="{C84104EB-AF9B-4A05-B748-F20822902FB3}" type="slidenum">
              <a:rPr kumimoji="1" lang="ja-JP" altLang="en-US" smtClean="0"/>
              <a:pPr/>
              <a:t>15</a:t>
            </a:fld>
            <a:endParaRPr kumimoji="1" lang="ja-JP" altLang="en-US"/>
          </a:p>
        </p:txBody>
      </p:sp>
    </p:spTree>
    <p:extLst>
      <p:ext uri="{BB962C8B-B14F-4D97-AF65-F5344CB8AC3E}">
        <p14:creationId xmlns:p14="http://schemas.microsoft.com/office/powerpoint/2010/main" val="37202521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CASE</a:t>
            </a:r>
            <a:r>
              <a:rPr kumimoji="1" lang="ja-JP" altLang="en-US" dirty="0" smtClean="0"/>
              <a:t>　</a:t>
            </a:r>
            <a:r>
              <a:rPr lang="en-US" altLang="ja-JP" dirty="0" smtClean="0"/>
              <a:t>44</a:t>
            </a:r>
            <a:r>
              <a:rPr lang="ja-JP" altLang="en-US" dirty="0"/>
              <a:t>　</a:t>
            </a:r>
            <a:r>
              <a:rPr lang="ja-JP" altLang="en-US" dirty="0" smtClean="0"/>
              <a:t>社債の売却</a:t>
            </a:r>
            <a:endParaRPr kumimoji="1" lang="ja-JP" altLang="en-US" sz="3200" dirty="0"/>
          </a:p>
        </p:txBody>
      </p:sp>
      <p:sp>
        <p:nvSpPr>
          <p:cNvPr id="3" name="コンテンツ プレースホルダー 2"/>
          <p:cNvSpPr>
            <a:spLocks noGrp="1"/>
          </p:cNvSpPr>
          <p:nvPr>
            <p:ph sz="quarter" idx="1"/>
          </p:nvPr>
        </p:nvSpPr>
        <p:spPr>
          <a:xfrm>
            <a:off x="612648" y="1600200"/>
            <a:ext cx="8153400" cy="4997152"/>
          </a:xfrm>
        </p:spPr>
        <p:txBody>
          <a:bodyPr>
            <a:normAutofit/>
          </a:bodyPr>
          <a:lstStyle/>
          <a:p>
            <a:r>
              <a:rPr lang="ja-JP" altLang="en-US" dirty="0" smtClean="0"/>
              <a:t>先に</a:t>
            </a:r>
            <a:r>
              <a:rPr lang="en-US" altLang="ja-JP" dirty="0" smtClean="0"/>
              <a:t>@97</a:t>
            </a:r>
            <a:r>
              <a:rPr lang="ja-JP" altLang="en-US" dirty="0" smtClean="0"/>
              <a:t>円で購入した社債</a:t>
            </a:r>
            <a:r>
              <a:rPr lang="en-US" altLang="ja-JP" dirty="0" smtClean="0"/>
              <a:t>10</a:t>
            </a:r>
            <a:r>
              <a:rPr lang="ja-JP" altLang="en-US" dirty="0" smtClean="0"/>
              <a:t>口（額面総額</a:t>
            </a:r>
            <a:r>
              <a:rPr lang="en-US" altLang="ja-JP" dirty="0" smtClean="0"/>
              <a:t>1,000</a:t>
            </a:r>
            <a:r>
              <a:rPr lang="ja-JP" altLang="en-US" dirty="0" smtClean="0"/>
              <a:t>円，売買目的）を</a:t>
            </a:r>
            <a:r>
              <a:rPr lang="en-US" altLang="ja-JP" dirty="0" smtClean="0"/>
              <a:t>@98</a:t>
            </a:r>
            <a:r>
              <a:rPr lang="ja-JP" altLang="en-US" dirty="0" smtClean="0"/>
              <a:t>円で売却し，代金は現金で受け取った。</a:t>
            </a:r>
            <a:endParaRPr lang="en-US" altLang="ja-JP" dirty="0" smtClean="0"/>
          </a:p>
          <a:p>
            <a:r>
              <a:rPr lang="ja-JP" altLang="en-US" u="sng" dirty="0" smtClean="0"/>
              <a:t>現金　</a:t>
            </a:r>
            <a:r>
              <a:rPr lang="en-US" altLang="ja-JP" u="sng" dirty="0"/>
              <a:t>980</a:t>
            </a:r>
            <a:r>
              <a:rPr lang="en-US" altLang="ja-JP" u="sng" dirty="0" smtClean="0"/>
              <a:t>	</a:t>
            </a:r>
            <a:r>
              <a:rPr lang="ja-JP" altLang="en-US" u="sng" dirty="0" smtClean="0"/>
              <a:t>／</a:t>
            </a:r>
            <a:r>
              <a:rPr lang="en-US" altLang="ja-JP" u="sng" dirty="0" smtClean="0"/>
              <a:t>	</a:t>
            </a:r>
            <a:r>
              <a:rPr lang="ja-JP" altLang="en-US" u="sng" dirty="0"/>
              <a:t>売買目的有価</a:t>
            </a:r>
            <a:r>
              <a:rPr lang="ja-JP" altLang="en-US" u="sng" dirty="0" smtClean="0"/>
              <a:t>証券</a:t>
            </a:r>
            <a:r>
              <a:rPr lang="ja-JP" altLang="en-US" u="sng" dirty="0"/>
              <a:t>　</a:t>
            </a:r>
            <a:r>
              <a:rPr lang="en-US" altLang="ja-JP" u="sng" dirty="0" smtClean="0"/>
              <a:t>970</a:t>
            </a:r>
            <a:br>
              <a:rPr lang="en-US" altLang="ja-JP" u="sng" dirty="0" smtClean="0"/>
            </a:br>
            <a:r>
              <a:rPr lang="ja-JP" altLang="en-US" u="sng" dirty="0" smtClean="0"/>
              <a:t>　　　　　　　　　　　　　</a:t>
            </a:r>
            <a:r>
              <a:rPr lang="en-US" altLang="ja-JP" u="sng" dirty="0" smtClean="0"/>
              <a:t>	</a:t>
            </a:r>
            <a:r>
              <a:rPr lang="ja-JP" altLang="en-US" u="sng" dirty="0" smtClean="0"/>
              <a:t>有価証券売却益　　　 </a:t>
            </a:r>
            <a:r>
              <a:rPr lang="en-US" altLang="ja-JP" u="sng" dirty="0" smtClean="0"/>
              <a:t>10</a:t>
            </a:r>
            <a:endParaRPr lang="en-US" altLang="ja-JP" u="sng" dirty="0">
              <a:solidFill>
                <a:schemeClr val="bg1"/>
              </a:solidFill>
            </a:endParaRPr>
          </a:p>
          <a:p>
            <a:pPr lvl="1"/>
            <a:r>
              <a:rPr lang="ja-JP" altLang="en-US" dirty="0" smtClean="0"/>
              <a:t>株式の売却と同様に処理可能。</a:t>
            </a:r>
            <a:endParaRPr lang="en-US" altLang="ja-JP" dirty="0" smtClean="0"/>
          </a:p>
          <a:p>
            <a:pPr lvl="1"/>
            <a:r>
              <a:rPr lang="ja-JP" altLang="en-US" dirty="0" smtClean="0"/>
              <a:t>もし，取得価額（帳簿価額）よりも売却価額が低い時は，「有価証券売却損」勘定を用いる。</a:t>
            </a:r>
            <a:endParaRPr lang="en-US" altLang="ja-JP" dirty="0" smtClean="0"/>
          </a:p>
          <a:p>
            <a:pPr marL="365760" lvl="1" indent="0">
              <a:buNone/>
            </a:pPr>
            <a:endParaRPr lang="en-US" altLang="ja-JP" dirty="0" smtClean="0"/>
          </a:p>
          <a:p>
            <a:pPr lvl="1"/>
            <a:endParaRPr lang="en-US" altLang="ja-JP" dirty="0" smtClean="0"/>
          </a:p>
        </p:txBody>
      </p:sp>
      <p:sp>
        <p:nvSpPr>
          <p:cNvPr id="4" name="スライド番号プレースホルダー 3"/>
          <p:cNvSpPr>
            <a:spLocks noGrp="1"/>
          </p:cNvSpPr>
          <p:nvPr>
            <p:ph type="sldNum" sz="quarter" idx="12"/>
          </p:nvPr>
        </p:nvSpPr>
        <p:spPr/>
        <p:txBody>
          <a:bodyPr>
            <a:normAutofit fontScale="85000" lnSpcReduction="20000"/>
          </a:bodyPr>
          <a:lstStyle/>
          <a:p>
            <a:fld id="{C84104EB-AF9B-4A05-B748-F20822902FB3}" type="slidenum">
              <a:rPr kumimoji="1" lang="ja-JP" altLang="en-US" smtClean="0"/>
              <a:pPr/>
              <a:t>16</a:t>
            </a:fld>
            <a:endParaRPr kumimoji="1" lang="ja-JP" altLang="en-US"/>
          </a:p>
        </p:txBody>
      </p:sp>
    </p:spTree>
    <p:extLst>
      <p:ext uri="{BB962C8B-B14F-4D97-AF65-F5344CB8AC3E}">
        <p14:creationId xmlns:p14="http://schemas.microsoft.com/office/powerpoint/2010/main" val="15958076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99592" y="332657"/>
            <a:ext cx="7315200" cy="864096"/>
          </a:xfrm>
        </p:spPr>
        <p:txBody>
          <a:bodyPr/>
          <a:lstStyle/>
          <a:p>
            <a:pPr algn="r"/>
            <a:r>
              <a:rPr lang="ja-JP" altLang="en-US" dirty="0" smtClean="0"/>
              <a:t>第</a:t>
            </a:r>
            <a:r>
              <a:rPr lang="en-US" altLang="ja-JP" dirty="0"/>
              <a:t>8</a:t>
            </a:r>
            <a:r>
              <a:rPr lang="ja-JP" altLang="en-US" dirty="0" smtClean="0"/>
              <a:t>章</a:t>
            </a:r>
            <a:r>
              <a:rPr kumimoji="1" lang="ja-JP" altLang="en-US" dirty="0" smtClean="0"/>
              <a:t>の勘定科目</a:t>
            </a:r>
            <a:endParaRPr kumimoji="1"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1655220807"/>
              </p:ext>
            </p:extLst>
          </p:nvPr>
        </p:nvGraphicFramePr>
        <p:xfrm>
          <a:off x="1835696" y="5445224"/>
          <a:ext cx="1944216" cy="1188132"/>
        </p:xfrm>
        <a:graphic>
          <a:graphicData uri="http://schemas.openxmlformats.org/drawingml/2006/table">
            <a:tbl>
              <a:tblPr firstRow="1" bandRow="1">
                <a:tableStyleId>{1FECB4D8-DB02-4DC6-A0A2-4F2EBAE1DC90}</a:tableStyleId>
              </a:tblPr>
              <a:tblGrid>
                <a:gridCol w="1944216"/>
              </a:tblGrid>
              <a:tr h="594066">
                <a:tc>
                  <a:txBody>
                    <a:bodyPr/>
                    <a:lstStyle/>
                    <a:p>
                      <a:pPr algn="ctr"/>
                      <a:r>
                        <a:rPr kumimoji="1" lang="ja-JP" altLang="en-US" sz="2400" dirty="0" smtClean="0"/>
                        <a:t>その他</a:t>
                      </a:r>
                      <a:endParaRPr kumimoji="1" lang="ja-JP" altLang="en-US" sz="2400" dirty="0"/>
                    </a:p>
                  </a:txBody>
                  <a:tcPr>
                    <a:lnR w="12700" cap="flat" cmpd="sng" algn="ctr">
                      <a:solidFill>
                        <a:schemeClr val="tx1"/>
                      </a:solidFill>
                      <a:prstDash val="solid"/>
                      <a:round/>
                      <a:headEnd type="none" w="med" len="med"/>
                      <a:tailEnd type="none" w="med" len="med"/>
                    </a:lnR>
                    <a:lnB w="12700" cmpd="sng">
                      <a:noFill/>
                    </a:lnB>
                    <a:solidFill>
                      <a:srgbClr val="C00000"/>
                    </a:solidFill>
                  </a:tcPr>
                </a:tc>
              </a:tr>
              <a:tr h="594066">
                <a:tc>
                  <a:txBody>
                    <a:bodyPr/>
                    <a:lstStyle/>
                    <a:p>
                      <a:r>
                        <a:rPr kumimoji="1" lang="ja-JP" altLang="en-US" sz="2400" dirty="0" smtClean="0"/>
                        <a:t>－</a:t>
                      </a:r>
                      <a:endParaRPr kumimoji="1" lang="ja-JP" altLang="en-US" sz="24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1116000450"/>
              </p:ext>
            </p:extLst>
          </p:nvPr>
        </p:nvGraphicFramePr>
        <p:xfrm>
          <a:off x="179512" y="2708920"/>
          <a:ext cx="3600400" cy="2376264"/>
        </p:xfrm>
        <a:graphic>
          <a:graphicData uri="http://schemas.openxmlformats.org/drawingml/2006/table">
            <a:tbl>
              <a:tblPr firstRow="1" bandRow="1">
                <a:tableStyleId>{1FECB4D8-DB02-4DC6-A0A2-4F2EBAE1DC90}</a:tableStyleId>
              </a:tblPr>
              <a:tblGrid>
                <a:gridCol w="1800200"/>
                <a:gridCol w="1800200"/>
              </a:tblGrid>
              <a:tr h="594066">
                <a:tc>
                  <a:txBody>
                    <a:bodyPr/>
                    <a:lstStyle/>
                    <a:p>
                      <a:pPr algn="ctr"/>
                      <a:r>
                        <a:rPr kumimoji="1" lang="ja-JP" altLang="en-US" sz="2400" dirty="0" smtClean="0"/>
                        <a:t>資　産</a:t>
                      </a:r>
                      <a:endParaRPr kumimoji="1" lang="ja-JP" altLang="en-US" sz="2400" dirty="0"/>
                    </a:p>
                  </a:txBody>
                  <a:tcPr>
                    <a:lnR w="12700" cap="flat" cmpd="sng" algn="ctr">
                      <a:solidFill>
                        <a:schemeClr val="tx1"/>
                      </a:solidFill>
                      <a:prstDash val="solid"/>
                      <a:round/>
                      <a:headEnd type="none" w="med" len="med"/>
                      <a:tailEnd type="none" w="med" len="med"/>
                    </a:lnR>
                    <a:lnB w="12700" cmpd="sng">
                      <a:noFill/>
                    </a:lnB>
                    <a:solidFill>
                      <a:schemeClr val="tx2">
                        <a:lumMod val="75000"/>
                      </a:schemeClr>
                    </a:solidFill>
                  </a:tcPr>
                </a:tc>
                <a:tc>
                  <a:txBody>
                    <a:bodyPr/>
                    <a:lstStyle/>
                    <a:p>
                      <a:pPr algn="ctr"/>
                      <a:r>
                        <a:rPr kumimoji="1" lang="ja-JP" altLang="en-US" sz="2400" dirty="0" smtClean="0"/>
                        <a:t>負　債</a:t>
                      </a:r>
                      <a:endParaRPr kumimoji="1" lang="ja-JP" altLang="en-US" sz="2400" dirty="0"/>
                    </a:p>
                  </a:txBody>
                  <a:tcPr>
                    <a:lnL w="12700" cap="flat" cmpd="sng" algn="ctr">
                      <a:solidFill>
                        <a:schemeClr val="tx1"/>
                      </a:solidFill>
                      <a:prstDash val="solid"/>
                      <a:round/>
                      <a:headEnd type="none" w="med" len="med"/>
                      <a:tailEnd type="none" w="med" len="med"/>
                    </a:lnL>
                    <a:lnB w="12700" cmpd="sng">
                      <a:noFill/>
                    </a:lnB>
                    <a:solidFill>
                      <a:schemeClr val="accent3">
                        <a:lumMod val="75000"/>
                      </a:schemeClr>
                    </a:solidFill>
                  </a:tcPr>
                </a:tc>
              </a:tr>
              <a:tr h="594066">
                <a:tc rowSpan="3">
                  <a:txBody>
                    <a:bodyPr/>
                    <a:lstStyle/>
                    <a:p>
                      <a:r>
                        <a:rPr kumimoji="1" lang="ja-JP" altLang="en-US" sz="2400" dirty="0" smtClean="0"/>
                        <a:t>売買目的</a:t>
                      </a:r>
                      <a:r>
                        <a:rPr kumimoji="1" lang="en-US" altLang="ja-JP" sz="2400" dirty="0" smtClean="0"/>
                        <a:t/>
                      </a:r>
                      <a:br>
                        <a:rPr kumimoji="1" lang="en-US" altLang="ja-JP" sz="2400" dirty="0" smtClean="0"/>
                      </a:br>
                      <a:r>
                        <a:rPr kumimoji="1" lang="ja-JP" altLang="en-US" sz="2400" dirty="0" smtClean="0"/>
                        <a:t>　有価証券</a:t>
                      </a:r>
                      <a:endParaRPr kumimoji="1" lang="ja-JP" altLang="en-US" sz="24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kumimoji="1" lang="ja-JP" altLang="en-US" sz="2400" dirty="0" smtClean="0"/>
                        <a:t>－</a:t>
                      </a:r>
                      <a:endParaRPr kumimoji="1" lang="en-US" altLang="ja-JP" sz="2400" dirty="0" smtClean="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594066">
                <a:tc vMerge="1">
                  <a:txBody>
                    <a:bodyPr/>
                    <a:lstStyle/>
                    <a:p>
                      <a:endParaRPr kumimoji="1" lang="ja-JP" altLang="en-US" sz="24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kumimoji="1" lang="ja-JP" altLang="en-US" sz="2400" b="1" dirty="0" smtClean="0">
                          <a:solidFill>
                            <a:schemeClr val="tx1"/>
                          </a:solidFill>
                        </a:rPr>
                        <a:t>純　資　産</a:t>
                      </a:r>
                      <a:endParaRPr kumimoji="1" lang="en-US" altLang="ja-JP" sz="2400" b="1" dirty="0" smtClean="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4">
                        <a:lumMod val="75000"/>
                      </a:schemeClr>
                    </a:solidFill>
                  </a:tcPr>
                </a:tc>
              </a:tr>
              <a:tr h="594066">
                <a:tc vMerge="1">
                  <a:txBody>
                    <a:bodyPr/>
                    <a:lstStyle/>
                    <a:p>
                      <a:endParaRPr kumimoji="1" lang="ja-JP" altLang="en-US" sz="24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kumimoji="1" lang="ja-JP" altLang="en-US" sz="2400" dirty="0" smtClean="0"/>
                        <a:t>－</a:t>
                      </a:r>
                      <a:endParaRPr kumimoji="1" lang="en-US" altLang="ja-JP" sz="2400" dirty="0" smtClean="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2132072439"/>
              </p:ext>
            </p:extLst>
          </p:nvPr>
        </p:nvGraphicFramePr>
        <p:xfrm>
          <a:off x="3995936" y="2708920"/>
          <a:ext cx="4968552" cy="2970330"/>
        </p:xfrm>
        <a:graphic>
          <a:graphicData uri="http://schemas.openxmlformats.org/drawingml/2006/table">
            <a:tbl>
              <a:tblPr firstRow="1" bandRow="1">
                <a:tableStyleId>{1FECB4D8-DB02-4DC6-A0A2-4F2EBAE1DC90}</a:tableStyleId>
              </a:tblPr>
              <a:tblGrid>
                <a:gridCol w="2484276"/>
                <a:gridCol w="2484276"/>
              </a:tblGrid>
              <a:tr h="594066">
                <a:tc>
                  <a:txBody>
                    <a:bodyPr/>
                    <a:lstStyle/>
                    <a:p>
                      <a:pPr algn="ctr"/>
                      <a:r>
                        <a:rPr kumimoji="1" lang="ja-JP" altLang="en-US" sz="2400" dirty="0" smtClean="0"/>
                        <a:t>費　用</a:t>
                      </a:r>
                      <a:endParaRPr kumimoji="1" lang="ja-JP" altLang="en-US" sz="2400" dirty="0"/>
                    </a:p>
                  </a:txBody>
                  <a:tcPr>
                    <a:lnR w="12700" cap="flat" cmpd="sng" algn="ctr">
                      <a:solidFill>
                        <a:schemeClr val="tx1"/>
                      </a:solidFill>
                      <a:prstDash val="solid"/>
                      <a:round/>
                      <a:headEnd type="none" w="med" len="med"/>
                      <a:tailEnd type="none" w="med" len="med"/>
                    </a:lnR>
                    <a:lnB w="12700" cmpd="sng">
                      <a:noFill/>
                    </a:lnB>
                    <a:solidFill>
                      <a:schemeClr val="accent5">
                        <a:lumMod val="75000"/>
                      </a:schemeClr>
                    </a:solidFill>
                  </a:tcPr>
                </a:tc>
                <a:tc>
                  <a:txBody>
                    <a:bodyPr/>
                    <a:lstStyle/>
                    <a:p>
                      <a:pPr algn="ctr"/>
                      <a:r>
                        <a:rPr kumimoji="1" lang="ja-JP" altLang="en-US" sz="2400" dirty="0" smtClean="0"/>
                        <a:t>収　益</a:t>
                      </a:r>
                      <a:endParaRPr kumimoji="1" lang="ja-JP" altLang="en-US" sz="2400" dirty="0"/>
                    </a:p>
                  </a:txBody>
                  <a:tcPr>
                    <a:lnL w="12700" cap="flat" cmpd="sng" algn="ctr">
                      <a:solidFill>
                        <a:schemeClr val="tx1"/>
                      </a:solidFill>
                      <a:prstDash val="solid"/>
                      <a:round/>
                      <a:headEnd type="none" w="med" len="med"/>
                      <a:tailEnd type="none" w="med" len="med"/>
                    </a:lnL>
                    <a:lnB w="12700" cmpd="sng">
                      <a:noFill/>
                    </a:lnB>
                    <a:solidFill>
                      <a:srgbClr val="00B050"/>
                    </a:solidFill>
                  </a:tcPr>
                </a:tc>
              </a:tr>
              <a:tr h="594066">
                <a:tc>
                  <a:txBody>
                    <a:bodyPr/>
                    <a:lstStyle/>
                    <a:p>
                      <a:r>
                        <a:rPr kumimoji="1" lang="ja-JP" altLang="en-US" sz="2400" dirty="0" smtClean="0"/>
                        <a:t>有価証券売却損</a:t>
                      </a:r>
                      <a:endParaRPr kumimoji="1" lang="en-US" altLang="ja-JP" sz="2400" dirty="0" smtClean="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kumimoji="1" lang="ja-JP" altLang="en-US" sz="2400" dirty="0" smtClean="0"/>
                        <a:t>有価証券売却益</a:t>
                      </a:r>
                      <a:endParaRPr kumimoji="1" lang="en-US" altLang="ja-JP" sz="2400" dirty="0" smtClean="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594066">
                <a:tc>
                  <a:txBody>
                    <a:bodyPr/>
                    <a:lstStyle/>
                    <a:p>
                      <a:r>
                        <a:rPr kumimoji="1" lang="ja-JP" altLang="en-US" sz="2400" dirty="0" smtClean="0"/>
                        <a:t>有価証券評価損</a:t>
                      </a:r>
                      <a:endParaRPr kumimoji="1" lang="en-US" altLang="ja-JP" sz="2400" dirty="0" smtClean="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kumimoji="1" lang="ja-JP" altLang="en-US" sz="2400" dirty="0" smtClean="0"/>
                        <a:t>有価証券評価益</a:t>
                      </a:r>
                      <a:endParaRPr kumimoji="1" lang="en-US" altLang="ja-JP" sz="2400" dirty="0" smtClean="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594066">
                <a:tc>
                  <a:txBody>
                    <a:bodyPr/>
                    <a:lstStyle/>
                    <a:p>
                      <a:endParaRPr kumimoji="1" lang="en-US" altLang="ja-JP" sz="2400" dirty="0" smtClean="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kumimoji="1" lang="ja-JP" altLang="en-US" sz="2400" dirty="0" smtClean="0"/>
                        <a:t>受取配当金</a:t>
                      </a:r>
                      <a:endParaRPr kumimoji="1" lang="en-US" altLang="ja-JP" sz="2400" dirty="0" smtClean="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594066">
                <a:tc>
                  <a:txBody>
                    <a:bodyPr/>
                    <a:lstStyle/>
                    <a:p>
                      <a:endParaRPr kumimoji="1" lang="en-US" altLang="ja-JP" sz="2400" dirty="0" smtClean="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kumimoji="1" lang="ja-JP" altLang="en-US" sz="2400" dirty="0" smtClean="0"/>
                        <a:t>有価証券利息</a:t>
                      </a:r>
                      <a:endParaRPr kumimoji="1" lang="en-US" altLang="ja-JP" sz="2400" dirty="0" smtClean="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3" name="スライド番号プレースホルダー 2"/>
          <p:cNvSpPr>
            <a:spLocks noGrp="1"/>
          </p:cNvSpPr>
          <p:nvPr>
            <p:ph type="sldNum" sz="quarter" idx="12"/>
          </p:nvPr>
        </p:nvSpPr>
        <p:spPr/>
        <p:txBody>
          <a:bodyPr/>
          <a:lstStyle/>
          <a:p>
            <a:fld id="{C84104EB-AF9B-4A05-B748-F20822902FB3}" type="slidenum">
              <a:rPr lang="ja-JP" altLang="en-US" smtClean="0">
                <a:solidFill>
                  <a:prstClr val="white"/>
                </a:solidFill>
              </a:rPr>
              <a:pPr/>
              <a:t>17</a:t>
            </a:fld>
            <a:endParaRPr lang="ja-JP" altLang="en-US">
              <a:solidFill>
                <a:prstClr val="white"/>
              </a:solidFill>
            </a:endParaRPr>
          </a:p>
        </p:txBody>
      </p:sp>
    </p:spTree>
    <p:extLst>
      <p:ext uri="{BB962C8B-B14F-4D97-AF65-F5344CB8AC3E}">
        <p14:creationId xmlns:p14="http://schemas.microsoft.com/office/powerpoint/2010/main" val="6671019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CASE</a:t>
            </a:r>
            <a:r>
              <a:rPr kumimoji="1" lang="ja-JP" altLang="en-US" dirty="0" smtClean="0"/>
              <a:t>　</a:t>
            </a:r>
            <a:r>
              <a:rPr lang="en-US" altLang="ja-JP" dirty="0" smtClean="0"/>
              <a:t>45</a:t>
            </a:r>
            <a:r>
              <a:rPr lang="ja-JP" altLang="en-US" dirty="0"/>
              <a:t>　</a:t>
            </a:r>
            <a:r>
              <a:rPr lang="ja-JP" altLang="en-US" dirty="0" smtClean="0"/>
              <a:t>未払金</a:t>
            </a:r>
            <a:endParaRPr kumimoji="1" lang="ja-JP" altLang="en-US" sz="3200" dirty="0"/>
          </a:p>
        </p:txBody>
      </p:sp>
      <p:sp>
        <p:nvSpPr>
          <p:cNvPr id="3" name="コンテンツ プレースホルダー 2"/>
          <p:cNvSpPr>
            <a:spLocks noGrp="1"/>
          </p:cNvSpPr>
          <p:nvPr>
            <p:ph sz="quarter" idx="1"/>
          </p:nvPr>
        </p:nvSpPr>
        <p:spPr>
          <a:xfrm>
            <a:off x="612648" y="1600200"/>
            <a:ext cx="8153400" cy="4997152"/>
          </a:xfrm>
        </p:spPr>
        <p:txBody>
          <a:bodyPr>
            <a:normAutofit/>
          </a:bodyPr>
          <a:lstStyle/>
          <a:p>
            <a:r>
              <a:rPr lang="ja-JP" altLang="en-US" dirty="0" smtClean="0"/>
              <a:t>商品のように商売の基本となるモノではなく，建物など商売を補助する資産についての後払いの処理は，「買掛金」ではない。</a:t>
            </a:r>
            <a:endParaRPr lang="en-US" altLang="ja-JP" dirty="0" smtClean="0"/>
          </a:p>
          <a:p>
            <a:r>
              <a:rPr lang="ja-JP" altLang="en-US" dirty="0"/>
              <a:t>倉庫</a:t>
            </a:r>
            <a:r>
              <a:rPr lang="ja-JP" altLang="en-US" dirty="0" smtClean="0"/>
              <a:t>を</a:t>
            </a:r>
            <a:r>
              <a:rPr lang="en-US" altLang="ja-JP" dirty="0" smtClean="0"/>
              <a:t>100</a:t>
            </a:r>
            <a:r>
              <a:rPr lang="ja-JP" altLang="en-US" dirty="0" smtClean="0"/>
              <a:t>円で購入し，代金は月末払いとした。</a:t>
            </a:r>
            <a:endParaRPr lang="en-US" altLang="ja-JP" dirty="0" smtClean="0"/>
          </a:p>
          <a:p>
            <a:r>
              <a:rPr lang="ja-JP" altLang="en-US" u="sng" dirty="0" smtClean="0"/>
              <a:t>建物　</a:t>
            </a:r>
            <a:r>
              <a:rPr lang="en-US" altLang="ja-JP" u="sng" dirty="0" smtClean="0"/>
              <a:t>100	</a:t>
            </a:r>
            <a:r>
              <a:rPr lang="ja-JP" altLang="en-US" u="sng" dirty="0" smtClean="0"/>
              <a:t>／</a:t>
            </a:r>
            <a:r>
              <a:rPr lang="en-US" altLang="ja-JP" u="sng" dirty="0" smtClean="0"/>
              <a:t>	</a:t>
            </a:r>
            <a:r>
              <a:rPr lang="ja-JP" altLang="en-US" u="sng" dirty="0" smtClean="0"/>
              <a:t>未払金</a:t>
            </a:r>
            <a:r>
              <a:rPr lang="ja-JP" altLang="en-US" u="sng" dirty="0"/>
              <a:t>　</a:t>
            </a:r>
            <a:r>
              <a:rPr lang="en-US" altLang="ja-JP" u="sng" dirty="0" smtClean="0"/>
              <a:t>100</a:t>
            </a:r>
            <a:endParaRPr lang="en-US" altLang="ja-JP" dirty="0" smtClean="0"/>
          </a:p>
          <a:p>
            <a:pPr lvl="1"/>
            <a:r>
              <a:rPr lang="ja-JP" altLang="en-US" dirty="0" smtClean="0"/>
              <a:t>商売の営業循環（モノを仕入れて，売掛金にして，現金にして，というサイクル）から外れた，補助的な資産については，買掛金と区別するために「未払金」勘定を用いる。</a:t>
            </a:r>
            <a:endParaRPr lang="en-US" altLang="ja-JP" dirty="0" smtClean="0"/>
          </a:p>
          <a:p>
            <a:pPr lvl="1"/>
            <a:r>
              <a:rPr lang="ja-JP" altLang="en-US" dirty="0" smtClean="0"/>
              <a:t>「未払金」勘定は負債項目。</a:t>
            </a:r>
            <a:endParaRPr lang="en-US" altLang="ja-JP" dirty="0" smtClean="0"/>
          </a:p>
          <a:p>
            <a:pPr marL="365760" lvl="1" indent="0">
              <a:buNone/>
            </a:pPr>
            <a:endParaRPr lang="en-US" altLang="ja-JP" dirty="0" smtClean="0"/>
          </a:p>
          <a:p>
            <a:pPr lvl="1"/>
            <a:endParaRPr lang="en-US" altLang="ja-JP" dirty="0" smtClean="0"/>
          </a:p>
        </p:txBody>
      </p:sp>
      <p:sp>
        <p:nvSpPr>
          <p:cNvPr id="4" name="スライド番号プレースホルダー 3"/>
          <p:cNvSpPr>
            <a:spLocks noGrp="1"/>
          </p:cNvSpPr>
          <p:nvPr>
            <p:ph type="sldNum" sz="quarter" idx="12"/>
          </p:nvPr>
        </p:nvSpPr>
        <p:spPr/>
        <p:txBody>
          <a:bodyPr>
            <a:normAutofit fontScale="85000" lnSpcReduction="20000"/>
          </a:bodyPr>
          <a:lstStyle/>
          <a:p>
            <a:fld id="{C84104EB-AF9B-4A05-B748-F20822902FB3}" type="slidenum">
              <a:rPr kumimoji="1" lang="ja-JP" altLang="en-US" smtClean="0"/>
              <a:pPr/>
              <a:t>18</a:t>
            </a:fld>
            <a:endParaRPr kumimoji="1" lang="ja-JP" altLang="en-US"/>
          </a:p>
        </p:txBody>
      </p:sp>
    </p:spTree>
    <p:extLst>
      <p:ext uri="{BB962C8B-B14F-4D97-AF65-F5344CB8AC3E}">
        <p14:creationId xmlns:p14="http://schemas.microsoft.com/office/powerpoint/2010/main" val="12061655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CASE</a:t>
            </a:r>
            <a:r>
              <a:rPr kumimoji="1" lang="ja-JP" altLang="en-US" dirty="0" smtClean="0"/>
              <a:t>　</a:t>
            </a:r>
            <a:r>
              <a:rPr lang="en-US" altLang="ja-JP" dirty="0" smtClean="0"/>
              <a:t>46</a:t>
            </a:r>
            <a:r>
              <a:rPr lang="ja-JP" altLang="en-US" dirty="0"/>
              <a:t>　</a:t>
            </a:r>
            <a:r>
              <a:rPr lang="ja-JP" altLang="en-US" dirty="0" smtClean="0"/>
              <a:t>未収金</a:t>
            </a:r>
            <a:endParaRPr kumimoji="1" lang="ja-JP" altLang="en-US" sz="3200" dirty="0"/>
          </a:p>
        </p:txBody>
      </p:sp>
      <p:sp>
        <p:nvSpPr>
          <p:cNvPr id="3" name="コンテンツ プレースホルダー 2"/>
          <p:cNvSpPr>
            <a:spLocks noGrp="1"/>
          </p:cNvSpPr>
          <p:nvPr>
            <p:ph sz="quarter" idx="1"/>
          </p:nvPr>
        </p:nvSpPr>
        <p:spPr>
          <a:xfrm>
            <a:off x="612648" y="1600200"/>
            <a:ext cx="8153400" cy="4997152"/>
          </a:xfrm>
        </p:spPr>
        <p:txBody>
          <a:bodyPr>
            <a:normAutofit/>
          </a:bodyPr>
          <a:lstStyle/>
          <a:p>
            <a:r>
              <a:rPr lang="ja-JP" altLang="en-US" dirty="0" smtClean="0"/>
              <a:t>商品以外のものを売った時の後払いでの代金の受け取りは，通常の儲けと区別するために「売掛金」勘定を用いない。</a:t>
            </a:r>
            <a:endParaRPr lang="en-US" altLang="ja-JP" dirty="0" smtClean="0"/>
          </a:p>
          <a:p>
            <a:r>
              <a:rPr lang="ja-JP" altLang="en-US" dirty="0" smtClean="0"/>
              <a:t>倉庫を</a:t>
            </a:r>
            <a:r>
              <a:rPr lang="en-US" altLang="ja-JP" dirty="0" smtClean="0"/>
              <a:t>100</a:t>
            </a:r>
            <a:r>
              <a:rPr lang="ja-JP" altLang="en-US" dirty="0" smtClean="0"/>
              <a:t>円で売却し，代金は月末受取りとした。</a:t>
            </a:r>
            <a:endParaRPr lang="en-US" altLang="ja-JP" dirty="0" smtClean="0"/>
          </a:p>
          <a:p>
            <a:r>
              <a:rPr lang="ja-JP" altLang="en-US" u="sng" dirty="0"/>
              <a:t>未収金</a:t>
            </a:r>
            <a:r>
              <a:rPr lang="ja-JP" altLang="en-US" u="sng" dirty="0" smtClean="0"/>
              <a:t>　</a:t>
            </a:r>
            <a:r>
              <a:rPr lang="en-US" altLang="ja-JP" u="sng" dirty="0" smtClean="0"/>
              <a:t>100	</a:t>
            </a:r>
            <a:r>
              <a:rPr lang="ja-JP" altLang="en-US" u="sng" dirty="0" smtClean="0"/>
              <a:t>／</a:t>
            </a:r>
            <a:r>
              <a:rPr lang="en-US" altLang="ja-JP" u="sng" dirty="0" smtClean="0"/>
              <a:t>	</a:t>
            </a:r>
            <a:r>
              <a:rPr lang="ja-JP" altLang="en-US" u="sng" dirty="0" smtClean="0"/>
              <a:t>建物</a:t>
            </a:r>
            <a:r>
              <a:rPr lang="ja-JP" altLang="en-US" u="sng" dirty="0"/>
              <a:t>　</a:t>
            </a:r>
            <a:r>
              <a:rPr lang="en-US" altLang="ja-JP" u="sng" dirty="0" smtClean="0"/>
              <a:t>100</a:t>
            </a:r>
            <a:endParaRPr lang="en-US" altLang="ja-JP" dirty="0" smtClean="0"/>
          </a:p>
          <a:p>
            <a:pPr lvl="1"/>
            <a:r>
              <a:rPr lang="ja-JP" altLang="en-US" dirty="0" smtClean="0"/>
              <a:t>「未収金」勘定は資産項目。</a:t>
            </a:r>
            <a:endParaRPr lang="en-US" altLang="ja-JP" dirty="0" smtClean="0"/>
          </a:p>
          <a:p>
            <a:pPr lvl="1"/>
            <a:r>
              <a:rPr lang="ja-JP" altLang="en-US" dirty="0"/>
              <a:t>語尾の言葉</a:t>
            </a:r>
            <a:r>
              <a:rPr lang="ja-JP" altLang="en-US" dirty="0" smtClean="0"/>
              <a:t>での判断も覚えておく。</a:t>
            </a:r>
            <a:endParaRPr lang="en-US" altLang="ja-JP" dirty="0" smtClean="0"/>
          </a:p>
          <a:p>
            <a:pPr lvl="2"/>
            <a:r>
              <a:rPr lang="ja-JP" altLang="en-US" dirty="0"/>
              <a:t>「</a:t>
            </a:r>
            <a:r>
              <a:rPr lang="en-US" altLang="ja-JP" dirty="0"/>
              <a:t>…</a:t>
            </a:r>
            <a:r>
              <a:rPr lang="ja-JP" altLang="en-US" dirty="0"/>
              <a:t>仕入れた」：買掛金，「</a:t>
            </a:r>
            <a:r>
              <a:rPr lang="en-US" altLang="ja-JP" dirty="0"/>
              <a:t>…</a:t>
            </a:r>
            <a:r>
              <a:rPr lang="ja-JP" altLang="en-US" dirty="0"/>
              <a:t>購入した」：未払金</a:t>
            </a:r>
            <a:endParaRPr lang="en-US" altLang="ja-JP" dirty="0"/>
          </a:p>
          <a:p>
            <a:pPr lvl="2"/>
            <a:r>
              <a:rPr lang="ja-JP" altLang="en-US" dirty="0"/>
              <a:t>「</a:t>
            </a:r>
            <a:r>
              <a:rPr lang="en-US" altLang="ja-JP" dirty="0"/>
              <a:t>…</a:t>
            </a:r>
            <a:r>
              <a:rPr lang="ja-JP" altLang="en-US" dirty="0"/>
              <a:t>売り上げた」：売掛金，「</a:t>
            </a:r>
            <a:r>
              <a:rPr lang="en-US" altLang="ja-JP" dirty="0"/>
              <a:t>…</a:t>
            </a:r>
            <a:r>
              <a:rPr lang="ja-JP" altLang="en-US" dirty="0"/>
              <a:t>売却した」：未収金</a:t>
            </a:r>
            <a:endParaRPr lang="en-US" altLang="ja-JP" dirty="0"/>
          </a:p>
          <a:p>
            <a:pPr marL="365760" lvl="1" indent="0">
              <a:buNone/>
            </a:pPr>
            <a:endParaRPr lang="en-US" altLang="ja-JP" dirty="0" smtClean="0"/>
          </a:p>
          <a:p>
            <a:pPr marL="365760" lvl="1" indent="0">
              <a:buNone/>
            </a:pPr>
            <a:endParaRPr lang="en-US" altLang="ja-JP" dirty="0" smtClean="0"/>
          </a:p>
          <a:p>
            <a:pPr lvl="1"/>
            <a:endParaRPr lang="en-US" altLang="ja-JP" dirty="0" smtClean="0"/>
          </a:p>
        </p:txBody>
      </p:sp>
      <p:sp>
        <p:nvSpPr>
          <p:cNvPr id="4" name="スライド番号プレースホルダー 3"/>
          <p:cNvSpPr>
            <a:spLocks noGrp="1"/>
          </p:cNvSpPr>
          <p:nvPr>
            <p:ph type="sldNum" sz="quarter" idx="12"/>
          </p:nvPr>
        </p:nvSpPr>
        <p:spPr/>
        <p:txBody>
          <a:bodyPr>
            <a:normAutofit fontScale="85000" lnSpcReduction="20000"/>
          </a:bodyPr>
          <a:lstStyle/>
          <a:p>
            <a:fld id="{C84104EB-AF9B-4A05-B748-F20822902FB3}" type="slidenum">
              <a:rPr kumimoji="1" lang="ja-JP" altLang="en-US" smtClean="0"/>
              <a:pPr/>
              <a:t>19</a:t>
            </a:fld>
            <a:endParaRPr kumimoji="1" lang="ja-JP" altLang="en-US"/>
          </a:p>
        </p:txBody>
      </p:sp>
    </p:spTree>
    <p:extLst>
      <p:ext uri="{BB962C8B-B14F-4D97-AF65-F5344CB8AC3E}">
        <p14:creationId xmlns:p14="http://schemas.microsoft.com/office/powerpoint/2010/main" val="3718999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4800" dirty="0" smtClean="0"/>
              <a:t>【</a:t>
            </a:r>
            <a:r>
              <a:rPr kumimoji="1" lang="ja-JP" altLang="en-US" sz="4800" dirty="0" smtClean="0"/>
              <a:t>前回の演習の解説</a:t>
            </a:r>
            <a:r>
              <a:rPr kumimoji="1" lang="en-US" altLang="ja-JP" sz="4800" dirty="0" smtClean="0"/>
              <a:t>】</a:t>
            </a:r>
            <a:endParaRPr kumimoji="1" lang="ja-JP" altLang="en-US" sz="4800" dirty="0"/>
          </a:p>
        </p:txBody>
      </p:sp>
      <p:sp>
        <p:nvSpPr>
          <p:cNvPr id="3" name="コンテンツ プレースホルダー 2"/>
          <p:cNvSpPr>
            <a:spLocks noGrp="1"/>
          </p:cNvSpPr>
          <p:nvPr>
            <p:ph idx="1"/>
          </p:nvPr>
        </p:nvSpPr>
        <p:spPr/>
        <p:txBody>
          <a:bodyPr/>
          <a:lstStyle/>
          <a:p>
            <a:r>
              <a:rPr lang="ja-JP" altLang="en-US" dirty="0" smtClean="0"/>
              <a:t>実施問題</a:t>
            </a:r>
            <a:r>
              <a:rPr lang="en-US" altLang="ja-JP" dirty="0"/>
              <a:t/>
            </a:r>
            <a:br>
              <a:rPr lang="en-US" altLang="ja-JP" dirty="0"/>
            </a:br>
            <a:r>
              <a:rPr lang="en-US" altLang="ja-JP" dirty="0" smtClean="0"/>
              <a:t>6</a:t>
            </a:r>
            <a:r>
              <a:rPr lang="en-US" altLang="ja-JP" dirty="0"/>
              <a:t>, 9, 12, 14, 16, 22</a:t>
            </a:r>
            <a:endParaRPr lang="en-US" altLang="ja-JP" u="sng" dirty="0"/>
          </a:p>
          <a:p>
            <a:endParaRPr kumimoji="1" lang="ja-JP" altLang="en-US" dirty="0"/>
          </a:p>
        </p:txBody>
      </p:sp>
      <p:sp>
        <p:nvSpPr>
          <p:cNvPr id="4" name="スライド番号プレースホルダー 3"/>
          <p:cNvSpPr>
            <a:spLocks noGrp="1"/>
          </p:cNvSpPr>
          <p:nvPr>
            <p:ph type="sldNum" sz="quarter" idx="12"/>
          </p:nvPr>
        </p:nvSpPr>
        <p:spPr/>
        <p:txBody>
          <a:bodyPr>
            <a:normAutofit/>
          </a:bodyPr>
          <a:lstStyle/>
          <a:p>
            <a:fld id="{C84104EB-AF9B-4A05-B748-F20822902FB3}" type="slidenum">
              <a:rPr lang="ja-JP" altLang="en-US" smtClean="0">
                <a:solidFill>
                  <a:prstClr val="black">
                    <a:lumMod val="65000"/>
                    <a:lumOff val="35000"/>
                  </a:prstClr>
                </a:solidFill>
              </a:rPr>
              <a:pPr/>
              <a:t>2</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2352012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CASE</a:t>
            </a:r>
            <a:r>
              <a:rPr kumimoji="1" lang="ja-JP" altLang="en-US" dirty="0" smtClean="0"/>
              <a:t>　</a:t>
            </a:r>
            <a:r>
              <a:rPr lang="en-US" altLang="ja-JP" dirty="0" smtClean="0"/>
              <a:t>47</a:t>
            </a:r>
            <a:r>
              <a:rPr lang="ja-JP" altLang="en-US" dirty="0"/>
              <a:t>　</a:t>
            </a:r>
            <a:r>
              <a:rPr lang="ja-JP" altLang="en-US" dirty="0" smtClean="0"/>
              <a:t>前払金</a:t>
            </a:r>
            <a:endParaRPr kumimoji="1" lang="ja-JP" altLang="en-US" sz="3200" dirty="0"/>
          </a:p>
        </p:txBody>
      </p:sp>
      <p:sp>
        <p:nvSpPr>
          <p:cNvPr id="3" name="コンテンツ プレースホルダー 2"/>
          <p:cNvSpPr>
            <a:spLocks noGrp="1"/>
          </p:cNvSpPr>
          <p:nvPr>
            <p:ph sz="quarter" idx="1"/>
          </p:nvPr>
        </p:nvSpPr>
        <p:spPr>
          <a:xfrm>
            <a:off x="612648" y="1600200"/>
            <a:ext cx="8153400" cy="4997152"/>
          </a:xfrm>
        </p:spPr>
        <p:txBody>
          <a:bodyPr>
            <a:normAutofit/>
          </a:bodyPr>
          <a:lstStyle/>
          <a:p>
            <a:r>
              <a:rPr lang="ja-JP" altLang="en-US" dirty="0" smtClean="0"/>
              <a:t>商品</a:t>
            </a:r>
            <a:r>
              <a:rPr lang="en-US" altLang="ja-JP" dirty="0" smtClean="0"/>
              <a:t>100</a:t>
            </a:r>
            <a:r>
              <a:rPr lang="ja-JP" altLang="en-US" dirty="0" smtClean="0"/>
              <a:t>円を注文し，内金として</a:t>
            </a:r>
            <a:r>
              <a:rPr lang="en-US" altLang="ja-JP" dirty="0" smtClean="0"/>
              <a:t>20</a:t>
            </a:r>
            <a:r>
              <a:rPr lang="ja-JP" altLang="en-US" dirty="0" smtClean="0"/>
              <a:t>円を現金で支払った。</a:t>
            </a:r>
            <a:endParaRPr lang="en-US" altLang="ja-JP" dirty="0" smtClean="0"/>
          </a:p>
          <a:p>
            <a:r>
              <a:rPr lang="ja-JP" altLang="en-US" u="sng" dirty="0" smtClean="0"/>
              <a:t>前払金　</a:t>
            </a:r>
            <a:r>
              <a:rPr lang="en-US" altLang="ja-JP" u="sng" dirty="0" smtClean="0"/>
              <a:t>20	</a:t>
            </a:r>
            <a:r>
              <a:rPr lang="ja-JP" altLang="en-US" u="sng" dirty="0" smtClean="0"/>
              <a:t>／</a:t>
            </a:r>
            <a:r>
              <a:rPr lang="en-US" altLang="ja-JP" u="sng" dirty="0" smtClean="0"/>
              <a:t>	</a:t>
            </a:r>
            <a:r>
              <a:rPr lang="ja-JP" altLang="en-US" u="sng" dirty="0" smtClean="0"/>
              <a:t>現金</a:t>
            </a:r>
            <a:r>
              <a:rPr lang="ja-JP" altLang="en-US" u="sng" dirty="0"/>
              <a:t>　</a:t>
            </a:r>
            <a:r>
              <a:rPr lang="en-US" altLang="ja-JP" u="sng" dirty="0" smtClean="0"/>
              <a:t>20</a:t>
            </a:r>
            <a:endParaRPr lang="en-US" altLang="ja-JP" dirty="0" smtClean="0"/>
          </a:p>
          <a:p>
            <a:pPr lvl="1"/>
            <a:r>
              <a:rPr lang="ja-JP" altLang="en-US" dirty="0" smtClean="0"/>
              <a:t>「前払金」勘定は資産項目。</a:t>
            </a:r>
            <a:endParaRPr lang="en-US" altLang="ja-JP" dirty="0" smtClean="0"/>
          </a:p>
          <a:p>
            <a:pPr lvl="1"/>
            <a:r>
              <a:rPr lang="ja-JP" altLang="en-US" dirty="0" smtClean="0"/>
              <a:t>なぜなら，将来商品という資産を受け取る権利を表すため，前払金自体にも資産としての役割がある。</a:t>
            </a:r>
            <a:endParaRPr lang="en-US" altLang="ja-JP" dirty="0" smtClean="0"/>
          </a:p>
        </p:txBody>
      </p:sp>
      <p:sp>
        <p:nvSpPr>
          <p:cNvPr id="4" name="スライド番号プレースホルダー 3"/>
          <p:cNvSpPr>
            <a:spLocks noGrp="1"/>
          </p:cNvSpPr>
          <p:nvPr>
            <p:ph type="sldNum" sz="quarter" idx="12"/>
          </p:nvPr>
        </p:nvSpPr>
        <p:spPr/>
        <p:txBody>
          <a:bodyPr>
            <a:normAutofit fontScale="85000" lnSpcReduction="20000"/>
          </a:bodyPr>
          <a:lstStyle/>
          <a:p>
            <a:fld id="{C84104EB-AF9B-4A05-B748-F20822902FB3}" type="slidenum">
              <a:rPr kumimoji="1" lang="ja-JP" altLang="en-US" smtClean="0"/>
              <a:pPr/>
              <a:t>20</a:t>
            </a:fld>
            <a:endParaRPr kumimoji="1" lang="ja-JP" altLang="en-US"/>
          </a:p>
        </p:txBody>
      </p:sp>
    </p:spTree>
    <p:extLst>
      <p:ext uri="{BB962C8B-B14F-4D97-AF65-F5344CB8AC3E}">
        <p14:creationId xmlns:p14="http://schemas.microsoft.com/office/powerpoint/2010/main" val="22383847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CASE</a:t>
            </a:r>
            <a:r>
              <a:rPr kumimoji="1" lang="ja-JP" altLang="en-US" dirty="0" smtClean="0"/>
              <a:t>　</a:t>
            </a:r>
            <a:r>
              <a:rPr lang="en-US" altLang="ja-JP" dirty="0" smtClean="0"/>
              <a:t>48</a:t>
            </a:r>
            <a:r>
              <a:rPr lang="ja-JP" altLang="en-US" dirty="0"/>
              <a:t>　</a:t>
            </a:r>
            <a:r>
              <a:rPr lang="ja-JP" altLang="en-US" dirty="0" smtClean="0"/>
              <a:t>前払金支払い後</a:t>
            </a:r>
            <a:endParaRPr kumimoji="1" lang="ja-JP" altLang="en-US" sz="3200" dirty="0"/>
          </a:p>
        </p:txBody>
      </p:sp>
      <p:sp>
        <p:nvSpPr>
          <p:cNvPr id="3" name="コンテンツ プレースホルダー 2"/>
          <p:cNvSpPr>
            <a:spLocks noGrp="1"/>
          </p:cNvSpPr>
          <p:nvPr>
            <p:ph sz="quarter" idx="1"/>
          </p:nvPr>
        </p:nvSpPr>
        <p:spPr>
          <a:xfrm>
            <a:off x="612648" y="1600200"/>
            <a:ext cx="8153400" cy="4997152"/>
          </a:xfrm>
        </p:spPr>
        <p:txBody>
          <a:bodyPr>
            <a:normAutofit/>
          </a:bodyPr>
          <a:lstStyle/>
          <a:p>
            <a:r>
              <a:rPr lang="ja-JP" altLang="en-US" dirty="0" smtClean="0"/>
              <a:t>商品</a:t>
            </a:r>
            <a:r>
              <a:rPr lang="en-US" altLang="ja-JP" dirty="0" smtClean="0"/>
              <a:t>100</a:t>
            </a:r>
            <a:r>
              <a:rPr lang="ja-JP" altLang="en-US" dirty="0" smtClean="0"/>
              <a:t>円を受け取り，すでに支払った内金</a:t>
            </a:r>
            <a:r>
              <a:rPr lang="en-US" altLang="ja-JP" dirty="0" smtClean="0"/>
              <a:t>20</a:t>
            </a:r>
            <a:r>
              <a:rPr lang="ja-JP" altLang="en-US" dirty="0" smtClean="0"/>
              <a:t>円以外の残額は掛けとした。</a:t>
            </a:r>
            <a:endParaRPr lang="en-US" altLang="ja-JP" dirty="0" smtClean="0"/>
          </a:p>
          <a:p>
            <a:r>
              <a:rPr lang="ja-JP" altLang="en-US" u="sng" dirty="0" smtClean="0"/>
              <a:t>仕入　</a:t>
            </a:r>
            <a:r>
              <a:rPr lang="en-US" altLang="ja-JP" u="sng" dirty="0" smtClean="0"/>
              <a:t>100	</a:t>
            </a:r>
            <a:r>
              <a:rPr lang="ja-JP" altLang="en-US" u="sng" dirty="0" smtClean="0"/>
              <a:t>／</a:t>
            </a:r>
            <a:r>
              <a:rPr lang="en-US" altLang="ja-JP" u="sng" dirty="0" smtClean="0"/>
              <a:t>	</a:t>
            </a:r>
            <a:r>
              <a:rPr lang="ja-JP" altLang="en-US" u="sng" dirty="0" smtClean="0"/>
              <a:t>前払金</a:t>
            </a:r>
            <a:r>
              <a:rPr lang="ja-JP" altLang="en-US" u="sng" dirty="0"/>
              <a:t>　</a:t>
            </a:r>
            <a:r>
              <a:rPr lang="en-US" altLang="ja-JP" u="sng" dirty="0" smtClean="0"/>
              <a:t>20</a:t>
            </a:r>
            <a:br>
              <a:rPr lang="en-US" altLang="ja-JP" u="sng" dirty="0" smtClean="0"/>
            </a:br>
            <a:r>
              <a:rPr lang="en-US" altLang="ja-JP" u="sng" dirty="0" smtClean="0"/>
              <a:t>				</a:t>
            </a:r>
            <a:r>
              <a:rPr lang="ja-JP" altLang="en-US" u="sng" dirty="0" smtClean="0"/>
              <a:t>買掛金　</a:t>
            </a:r>
            <a:r>
              <a:rPr lang="en-US" altLang="ja-JP" u="sng" dirty="0" smtClean="0"/>
              <a:t>80</a:t>
            </a:r>
            <a:endParaRPr lang="en-US" altLang="ja-JP" dirty="0" smtClean="0"/>
          </a:p>
          <a:p>
            <a:pPr lvl="1"/>
            <a:r>
              <a:rPr lang="ja-JP" altLang="en-US" dirty="0" smtClean="0"/>
              <a:t>「前払金」勘定は資産項目で，その役割がなくなるため，右側に書く。</a:t>
            </a:r>
            <a:endParaRPr lang="en-US" altLang="ja-JP" dirty="0" smtClean="0"/>
          </a:p>
        </p:txBody>
      </p:sp>
      <p:sp>
        <p:nvSpPr>
          <p:cNvPr id="4" name="スライド番号プレースホルダー 3"/>
          <p:cNvSpPr>
            <a:spLocks noGrp="1"/>
          </p:cNvSpPr>
          <p:nvPr>
            <p:ph type="sldNum" sz="quarter" idx="12"/>
          </p:nvPr>
        </p:nvSpPr>
        <p:spPr/>
        <p:txBody>
          <a:bodyPr>
            <a:normAutofit fontScale="85000" lnSpcReduction="20000"/>
          </a:bodyPr>
          <a:lstStyle/>
          <a:p>
            <a:fld id="{C84104EB-AF9B-4A05-B748-F20822902FB3}" type="slidenum">
              <a:rPr kumimoji="1" lang="ja-JP" altLang="en-US" smtClean="0"/>
              <a:pPr/>
              <a:t>21</a:t>
            </a:fld>
            <a:endParaRPr kumimoji="1" lang="ja-JP" altLang="en-US"/>
          </a:p>
        </p:txBody>
      </p:sp>
    </p:spTree>
    <p:extLst>
      <p:ext uri="{BB962C8B-B14F-4D97-AF65-F5344CB8AC3E}">
        <p14:creationId xmlns:p14="http://schemas.microsoft.com/office/powerpoint/2010/main" val="42481082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CASE</a:t>
            </a:r>
            <a:r>
              <a:rPr kumimoji="1" lang="ja-JP" altLang="en-US" dirty="0" smtClean="0"/>
              <a:t>　</a:t>
            </a:r>
            <a:r>
              <a:rPr lang="en-US" altLang="ja-JP" dirty="0" smtClean="0"/>
              <a:t>49</a:t>
            </a:r>
            <a:r>
              <a:rPr lang="ja-JP" altLang="en-US" dirty="0"/>
              <a:t>　</a:t>
            </a:r>
            <a:r>
              <a:rPr lang="ja-JP" altLang="en-US" dirty="0" smtClean="0"/>
              <a:t>前受金</a:t>
            </a:r>
            <a:endParaRPr kumimoji="1" lang="ja-JP" altLang="en-US" sz="3200" dirty="0"/>
          </a:p>
        </p:txBody>
      </p:sp>
      <p:sp>
        <p:nvSpPr>
          <p:cNvPr id="3" name="コンテンツ プレースホルダー 2"/>
          <p:cNvSpPr>
            <a:spLocks noGrp="1"/>
          </p:cNvSpPr>
          <p:nvPr>
            <p:ph sz="quarter" idx="1"/>
          </p:nvPr>
        </p:nvSpPr>
        <p:spPr>
          <a:xfrm>
            <a:off x="612648" y="1600200"/>
            <a:ext cx="8153400" cy="4997152"/>
          </a:xfrm>
        </p:spPr>
        <p:txBody>
          <a:bodyPr>
            <a:normAutofit/>
          </a:bodyPr>
          <a:lstStyle/>
          <a:p>
            <a:r>
              <a:rPr lang="ja-JP" altLang="en-US" dirty="0" smtClean="0"/>
              <a:t>商品</a:t>
            </a:r>
            <a:r>
              <a:rPr lang="en-US" altLang="ja-JP" dirty="0" smtClean="0"/>
              <a:t>100</a:t>
            </a:r>
            <a:r>
              <a:rPr lang="ja-JP" altLang="en-US" dirty="0" smtClean="0"/>
              <a:t>円の注文を受け，内金として</a:t>
            </a:r>
            <a:r>
              <a:rPr lang="en-US" altLang="ja-JP" dirty="0" smtClean="0"/>
              <a:t>20</a:t>
            </a:r>
            <a:r>
              <a:rPr lang="ja-JP" altLang="en-US" dirty="0" smtClean="0"/>
              <a:t>円を現金で受け取った。</a:t>
            </a:r>
            <a:endParaRPr lang="en-US" altLang="ja-JP" dirty="0" smtClean="0"/>
          </a:p>
          <a:p>
            <a:r>
              <a:rPr lang="ja-JP" altLang="en-US" u="sng" dirty="0" smtClean="0"/>
              <a:t>現金　</a:t>
            </a:r>
            <a:r>
              <a:rPr lang="en-US" altLang="ja-JP" u="sng" dirty="0" smtClean="0"/>
              <a:t>20	</a:t>
            </a:r>
            <a:r>
              <a:rPr lang="ja-JP" altLang="en-US" u="sng" dirty="0" smtClean="0"/>
              <a:t>／</a:t>
            </a:r>
            <a:r>
              <a:rPr lang="en-US" altLang="ja-JP" u="sng" dirty="0" smtClean="0"/>
              <a:t>	</a:t>
            </a:r>
            <a:r>
              <a:rPr lang="ja-JP" altLang="en-US" u="sng" dirty="0" smtClean="0"/>
              <a:t>前受金</a:t>
            </a:r>
            <a:r>
              <a:rPr lang="ja-JP" altLang="en-US" u="sng" dirty="0"/>
              <a:t>　</a:t>
            </a:r>
            <a:r>
              <a:rPr lang="en-US" altLang="ja-JP" u="sng" dirty="0" smtClean="0"/>
              <a:t>20</a:t>
            </a:r>
            <a:endParaRPr lang="en-US" altLang="ja-JP" dirty="0" smtClean="0"/>
          </a:p>
          <a:p>
            <a:pPr lvl="1"/>
            <a:r>
              <a:rPr lang="ja-JP" altLang="en-US" dirty="0" smtClean="0"/>
              <a:t>「前受金」勘定は負債項目。</a:t>
            </a:r>
            <a:endParaRPr lang="en-US" altLang="ja-JP" dirty="0" smtClean="0"/>
          </a:p>
          <a:p>
            <a:pPr lvl="1"/>
            <a:r>
              <a:rPr lang="ja-JP" altLang="en-US" dirty="0" smtClean="0"/>
              <a:t>なぜ</a:t>
            </a:r>
            <a:r>
              <a:rPr lang="ja-JP" altLang="en-US" dirty="0"/>
              <a:t>なら，将来商品という資産を譲り渡す義務を表すため。なので，この時点ではいまだ売上げてはいないということになる。</a:t>
            </a:r>
            <a:endParaRPr lang="en-US" altLang="ja-JP" dirty="0"/>
          </a:p>
        </p:txBody>
      </p:sp>
      <p:sp>
        <p:nvSpPr>
          <p:cNvPr id="4" name="スライド番号プレースホルダー 3"/>
          <p:cNvSpPr>
            <a:spLocks noGrp="1"/>
          </p:cNvSpPr>
          <p:nvPr>
            <p:ph type="sldNum" sz="quarter" idx="12"/>
          </p:nvPr>
        </p:nvSpPr>
        <p:spPr/>
        <p:txBody>
          <a:bodyPr>
            <a:normAutofit fontScale="85000" lnSpcReduction="20000"/>
          </a:bodyPr>
          <a:lstStyle/>
          <a:p>
            <a:fld id="{C84104EB-AF9B-4A05-B748-F20822902FB3}" type="slidenum">
              <a:rPr kumimoji="1" lang="ja-JP" altLang="en-US" smtClean="0"/>
              <a:pPr/>
              <a:t>22</a:t>
            </a:fld>
            <a:endParaRPr kumimoji="1" lang="ja-JP" altLang="en-US"/>
          </a:p>
        </p:txBody>
      </p:sp>
    </p:spTree>
    <p:extLst>
      <p:ext uri="{BB962C8B-B14F-4D97-AF65-F5344CB8AC3E}">
        <p14:creationId xmlns:p14="http://schemas.microsoft.com/office/powerpoint/2010/main" val="42336864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CASE</a:t>
            </a:r>
            <a:r>
              <a:rPr kumimoji="1" lang="ja-JP" altLang="en-US" dirty="0" smtClean="0"/>
              <a:t>　</a:t>
            </a:r>
            <a:r>
              <a:rPr lang="en-US" altLang="ja-JP" dirty="0"/>
              <a:t>50</a:t>
            </a:r>
            <a:r>
              <a:rPr lang="ja-JP" altLang="en-US" dirty="0"/>
              <a:t>　</a:t>
            </a:r>
            <a:r>
              <a:rPr lang="ja-JP" altLang="en-US" dirty="0" smtClean="0"/>
              <a:t>前受金受取り後</a:t>
            </a:r>
            <a:endParaRPr kumimoji="1" lang="ja-JP" altLang="en-US" sz="3200" dirty="0"/>
          </a:p>
        </p:txBody>
      </p:sp>
      <p:sp>
        <p:nvSpPr>
          <p:cNvPr id="3" name="コンテンツ プレースホルダー 2"/>
          <p:cNvSpPr>
            <a:spLocks noGrp="1"/>
          </p:cNvSpPr>
          <p:nvPr>
            <p:ph sz="quarter" idx="1"/>
          </p:nvPr>
        </p:nvSpPr>
        <p:spPr>
          <a:xfrm>
            <a:off x="612648" y="1600200"/>
            <a:ext cx="8153400" cy="4997152"/>
          </a:xfrm>
        </p:spPr>
        <p:txBody>
          <a:bodyPr>
            <a:normAutofit/>
          </a:bodyPr>
          <a:lstStyle/>
          <a:p>
            <a:r>
              <a:rPr lang="ja-JP" altLang="en-US" dirty="0" smtClean="0"/>
              <a:t>商品</a:t>
            </a:r>
            <a:r>
              <a:rPr lang="en-US" altLang="ja-JP" dirty="0" smtClean="0"/>
              <a:t>100</a:t>
            </a:r>
            <a:r>
              <a:rPr lang="ja-JP" altLang="en-US" dirty="0" smtClean="0"/>
              <a:t>円を</a:t>
            </a:r>
            <a:r>
              <a:rPr lang="ja-JP" altLang="en-US" dirty="0"/>
              <a:t>渡し</a:t>
            </a:r>
            <a:r>
              <a:rPr lang="ja-JP" altLang="en-US" dirty="0" smtClean="0"/>
              <a:t>，すでに受け取った内金</a:t>
            </a:r>
            <a:r>
              <a:rPr lang="en-US" altLang="ja-JP" dirty="0" smtClean="0"/>
              <a:t>20</a:t>
            </a:r>
            <a:r>
              <a:rPr lang="ja-JP" altLang="en-US" dirty="0" smtClean="0"/>
              <a:t>円と代金は相殺し，残額は掛けとした。</a:t>
            </a:r>
            <a:endParaRPr lang="en-US" altLang="ja-JP" dirty="0" smtClean="0"/>
          </a:p>
          <a:p>
            <a:r>
              <a:rPr lang="ja-JP" altLang="en-US" u="sng" dirty="0"/>
              <a:t>前受金</a:t>
            </a:r>
            <a:r>
              <a:rPr lang="ja-JP" altLang="en-US" u="sng" dirty="0" smtClean="0"/>
              <a:t>　</a:t>
            </a:r>
            <a:r>
              <a:rPr lang="en-US" altLang="ja-JP" u="sng" dirty="0" smtClean="0"/>
              <a:t>20	</a:t>
            </a:r>
            <a:r>
              <a:rPr lang="ja-JP" altLang="en-US" u="sng" dirty="0" smtClean="0"/>
              <a:t>／</a:t>
            </a:r>
            <a:r>
              <a:rPr lang="en-US" altLang="ja-JP" u="sng" dirty="0" smtClean="0"/>
              <a:t>	</a:t>
            </a:r>
            <a:r>
              <a:rPr lang="ja-JP" altLang="en-US" u="sng" dirty="0" smtClean="0"/>
              <a:t>売上</a:t>
            </a:r>
            <a:r>
              <a:rPr lang="ja-JP" altLang="en-US" u="sng" dirty="0"/>
              <a:t>　</a:t>
            </a:r>
            <a:r>
              <a:rPr lang="en-US" altLang="ja-JP" u="sng" dirty="0"/>
              <a:t>10</a:t>
            </a:r>
            <a:r>
              <a:rPr lang="en-US" altLang="ja-JP" u="sng" dirty="0" smtClean="0"/>
              <a:t>0</a:t>
            </a:r>
            <a:br>
              <a:rPr lang="en-US" altLang="ja-JP" u="sng" dirty="0" smtClean="0"/>
            </a:br>
            <a:r>
              <a:rPr lang="ja-JP" altLang="en-US" u="sng" dirty="0" smtClean="0"/>
              <a:t>売掛金　</a:t>
            </a:r>
            <a:r>
              <a:rPr lang="en-US" altLang="ja-JP" u="sng" dirty="0" smtClean="0"/>
              <a:t>80			</a:t>
            </a:r>
            <a:r>
              <a:rPr lang="ja-JP" altLang="en-US" u="sng" dirty="0" smtClean="0"/>
              <a:t>　</a:t>
            </a:r>
            <a:r>
              <a:rPr lang="ja-JP" altLang="en-US" u="sng" dirty="0"/>
              <a:t> </a:t>
            </a:r>
            <a:r>
              <a:rPr lang="ja-JP" altLang="en-US" u="sng" dirty="0" smtClean="0"/>
              <a:t>   </a:t>
            </a:r>
            <a:r>
              <a:rPr lang="ja-JP" altLang="en-US" u="sng" dirty="0" smtClean="0">
                <a:solidFill>
                  <a:schemeClr val="bg1"/>
                </a:solidFill>
              </a:rPr>
              <a:t>￥</a:t>
            </a:r>
          </a:p>
          <a:p>
            <a:pPr lvl="1"/>
            <a:r>
              <a:rPr lang="ja-JP" altLang="en-US" dirty="0" smtClean="0"/>
              <a:t>前受金は，商品を受け渡す義務としての負債項目だったが，その義務が消滅したため左側に記載。</a:t>
            </a:r>
            <a:endParaRPr lang="en-US" altLang="ja-JP" dirty="0" smtClean="0"/>
          </a:p>
        </p:txBody>
      </p:sp>
      <p:sp>
        <p:nvSpPr>
          <p:cNvPr id="4" name="スライド番号プレースホルダー 3"/>
          <p:cNvSpPr>
            <a:spLocks noGrp="1"/>
          </p:cNvSpPr>
          <p:nvPr>
            <p:ph type="sldNum" sz="quarter" idx="12"/>
          </p:nvPr>
        </p:nvSpPr>
        <p:spPr/>
        <p:txBody>
          <a:bodyPr>
            <a:normAutofit fontScale="85000" lnSpcReduction="20000"/>
          </a:bodyPr>
          <a:lstStyle/>
          <a:p>
            <a:fld id="{C84104EB-AF9B-4A05-B748-F20822902FB3}" type="slidenum">
              <a:rPr kumimoji="1" lang="ja-JP" altLang="en-US" smtClean="0"/>
              <a:pPr/>
              <a:t>23</a:t>
            </a:fld>
            <a:endParaRPr kumimoji="1" lang="ja-JP" altLang="en-US"/>
          </a:p>
        </p:txBody>
      </p:sp>
    </p:spTree>
    <p:extLst>
      <p:ext uri="{BB962C8B-B14F-4D97-AF65-F5344CB8AC3E}">
        <p14:creationId xmlns:p14="http://schemas.microsoft.com/office/powerpoint/2010/main" val="13158535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normAutofit/>
          </a:bodyPr>
          <a:lstStyle/>
          <a:p>
            <a:pPr algn="r"/>
            <a:r>
              <a:rPr lang="ja-JP" altLang="en-US" dirty="0"/>
              <a:t>簿記からはじめる</a:t>
            </a:r>
            <a:r>
              <a:rPr lang="ja-JP" altLang="en-US" dirty="0" smtClean="0"/>
              <a:t>会計学</a:t>
            </a:r>
            <a:r>
              <a:rPr lang="en-US" altLang="ja-JP" dirty="0"/>
              <a:t/>
            </a:r>
            <a:br>
              <a:rPr lang="en-US" altLang="ja-JP" dirty="0"/>
            </a:br>
            <a:r>
              <a:rPr lang="ja-JP" altLang="en-US" dirty="0" smtClean="0"/>
              <a:t>第</a:t>
            </a:r>
            <a:r>
              <a:rPr lang="en-US" altLang="ja-JP" dirty="0"/>
              <a:t>5</a:t>
            </a:r>
            <a:r>
              <a:rPr lang="ja-JP" altLang="en-US" dirty="0" smtClean="0"/>
              <a:t>回</a:t>
            </a:r>
            <a:endParaRPr kumimoji="1" lang="ja-JP" altLang="en-US" dirty="0"/>
          </a:p>
        </p:txBody>
      </p:sp>
      <p:sp>
        <p:nvSpPr>
          <p:cNvPr id="5" name="サブタイトル 4"/>
          <p:cNvSpPr>
            <a:spLocks noGrp="1"/>
          </p:cNvSpPr>
          <p:nvPr>
            <p:ph type="subTitle" idx="1"/>
          </p:nvPr>
        </p:nvSpPr>
        <p:spPr/>
        <p:txBody>
          <a:bodyPr>
            <a:normAutofit fontScale="92500"/>
          </a:bodyPr>
          <a:lstStyle/>
          <a:p>
            <a:pPr algn="r"/>
            <a:r>
              <a:rPr kumimoji="1" lang="ja-JP" altLang="en-US" dirty="0" smtClean="0"/>
              <a:t>甲南大学マネジメント創造</a:t>
            </a:r>
            <a:r>
              <a:rPr lang="ja-JP" altLang="en-US" dirty="0" smtClean="0"/>
              <a:t>学部　</a:t>
            </a:r>
            <a:r>
              <a:rPr kumimoji="1" lang="ja-JP" altLang="en-US" dirty="0" smtClean="0"/>
              <a:t>講師　新井康平</a:t>
            </a:r>
            <a:endParaRPr kumimoji="1" lang="ja-JP" altLang="en-US" dirty="0"/>
          </a:p>
        </p:txBody>
      </p:sp>
      <p:sp>
        <p:nvSpPr>
          <p:cNvPr id="6" name="サブタイトル 4"/>
          <p:cNvSpPr txBox="1">
            <a:spLocks/>
          </p:cNvSpPr>
          <p:nvPr/>
        </p:nvSpPr>
        <p:spPr>
          <a:xfrm>
            <a:off x="2362200" y="116632"/>
            <a:ext cx="6705600" cy="685800"/>
          </a:xfrm>
          <a:prstGeom prst="rect">
            <a:avLst/>
          </a:prstGeom>
        </p:spPr>
        <p:txBody>
          <a:bodyPr vert="horz" anchor="ctr">
            <a:normAutofit/>
          </a:bodyPr>
          <a:lstStyle>
            <a:lvl1pPr marL="0" indent="0" algn="l" rtl="0" eaLnBrk="1" latinLnBrk="0" hangingPunct="1">
              <a:spcBef>
                <a:spcPts val="700"/>
              </a:spcBef>
              <a:buClr>
                <a:schemeClr val="accent2"/>
              </a:buClr>
              <a:buSzPct val="60000"/>
              <a:buFont typeface="Wingdings"/>
              <a:buNone/>
              <a:defRPr kumimoji="1"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1"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1"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1"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1"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1"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1"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1"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1" sz="1800" kern="1200" baseline="0">
                <a:solidFill>
                  <a:schemeClr val="tx1"/>
                </a:solidFill>
                <a:latin typeface="+mn-lt"/>
                <a:ea typeface="+mn-ea"/>
                <a:cs typeface="+mn-cs"/>
              </a:defRPr>
            </a:lvl9pPr>
          </a:lstStyle>
          <a:p>
            <a:pPr algn="r">
              <a:buClr>
                <a:srgbClr val="DD8047"/>
              </a:buClr>
            </a:pPr>
            <a:r>
              <a:rPr lang="en-US" altLang="ja-JP" dirty="0" smtClean="0"/>
              <a:t>2012/4/20. </a:t>
            </a:r>
            <a:r>
              <a:rPr lang="en-US" altLang="ja-JP" dirty="0" smtClean="0"/>
              <a:t>mail: arai@center.konan-u.ac.jp</a:t>
            </a:r>
            <a:endParaRPr lang="ja-JP" altLang="en-US" dirty="0"/>
          </a:p>
        </p:txBody>
      </p:sp>
      <p:sp>
        <p:nvSpPr>
          <p:cNvPr id="2" name="スライド番号プレースホルダー 1"/>
          <p:cNvSpPr>
            <a:spLocks noGrp="1"/>
          </p:cNvSpPr>
          <p:nvPr>
            <p:ph type="sldNum" sz="quarter" idx="12"/>
          </p:nvPr>
        </p:nvSpPr>
        <p:spPr/>
        <p:txBody>
          <a:bodyPr/>
          <a:lstStyle/>
          <a:p>
            <a:fld id="{C84104EB-AF9B-4A05-B748-F20822902FB3}" type="slidenum">
              <a:rPr kumimoji="1" lang="ja-JP" altLang="en-US" smtClean="0">
                <a:solidFill>
                  <a:srgbClr val="EBDDC3"/>
                </a:solidFill>
              </a:rPr>
              <a:pPr/>
              <a:t>24</a:t>
            </a:fld>
            <a:endParaRPr kumimoji="1" lang="ja-JP" altLang="en-US">
              <a:solidFill>
                <a:srgbClr val="EBDDC3"/>
              </a:solidFill>
            </a:endParaRPr>
          </a:p>
        </p:txBody>
      </p:sp>
    </p:spTree>
    <p:extLst>
      <p:ext uri="{BB962C8B-B14F-4D97-AF65-F5344CB8AC3E}">
        <p14:creationId xmlns:p14="http://schemas.microsoft.com/office/powerpoint/2010/main" val="20435479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CASE</a:t>
            </a:r>
            <a:r>
              <a:rPr kumimoji="1" lang="ja-JP" altLang="en-US" dirty="0" smtClean="0"/>
              <a:t>　</a:t>
            </a:r>
            <a:r>
              <a:rPr lang="en-US" altLang="ja-JP" dirty="0"/>
              <a:t>51</a:t>
            </a:r>
            <a:r>
              <a:rPr kumimoji="1" lang="ja-JP" altLang="en-US" dirty="0" smtClean="0"/>
              <a:t>　</a:t>
            </a:r>
            <a:r>
              <a:rPr lang="ja-JP" altLang="en-US" dirty="0"/>
              <a:t>仮払金</a:t>
            </a:r>
            <a:endParaRPr kumimoji="1" lang="ja-JP" altLang="en-US" sz="3200" dirty="0"/>
          </a:p>
        </p:txBody>
      </p:sp>
      <p:sp>
        <p:nvSpPr>
          <p:cNvPr id="3" name="コンテンツ プレースホルダー 2"/>
          <p:cNvSpPr>
            <a:spLocks noGrp="1"/>
          </p:cNvSpPr>
          <p:nvPr>
            <p:ph sz="quarter" idx="1"/>
          </p:nvPr>
        </p:nvSpPr>
        <p:spPr>
          <a:xfrm>
            <a:off x="612648" y="1600200"/>
            <a:ext cx="8153400" cy="4997152"/>
          </a:xfrm>
        </p:spPr>
        <p:txBody>
          <a:bodyPr>
            <a:normAutofit/>
          </a:bodyPr>
          <a:lstStyle/>
          <a:p>
            <a:r>
              <a:rPr lang="ja-JP" altLang="en-US" dirty="0" smtClean="0"/>
              <a:t>従業員に旅費の概算額</a:t>
            </a:r>
            <a:r>
              <a:rPr lang="en-US" altLang="ja-JP" dirty="0" smtClean="0"/>
              <a:t>100</a:t>
            </a:r>
            <a:r>
              <a:rPr lang="ja-JP" altLang="en-US" dirty="0" smtClean="0"/>
              <a:t>円を渡した。</a:t>
            </a:r>
            <a:endParaRPr lang="en-US" altLang="ja-JP" dirty="0" smtClean="0"/>
          </a:p>
          <a:p>
            <a:pPr lvl="1"/>
            <a:r>
              <a:rPr lang="ja-JP" altLang="en-US" u="sng" dirty="0"/>
              <a:t>仮払金</a:t>
            </a:r>
            <a:r>
              <a:rPr lang="ja-JP" altLang="en-US" u="sng" dirty="0" smtClean="0"/>
              <a:t>　</a:t>
            </a:r>
            <a:r>
              <a:rPr lang="en-US" altLang="ja-JP" u="sng" dirty="0" smtClean="0"/>
              <a:t>100	</a:t>
            </a:r>
            <a:r>
              <a:rPr lang="ja-JP" altLang="en-US" u="sng" dirty="0" smtClean="0"/>
              <a:t>／</a:t>
            </a:r>
            <a:r>
              <a:rPr lang="en-US" altLang="ja-JP" u="sng" dirty="0" smtClean="0"/>
              <a:t>	</a:t>
            </a:r>
            <a:r>
              <a:rPr lang="ja-JP" altLang="en-US" u="sng" dirty="0"/>
              <a:t>現金</a:t>
            </a:r>
            <a:r>
              <a:rPr lang="ja-JP" altLang="en-US" u="sng" dirty="0" smtClean="0"/>
              <a:t>　</a:t>
            </a:r>
            <a:r>
              <a:rPr lang="en-US" altLang="ja-JP" u="sng" dirty="0" smtClean="0"/>
              <a:t>100</a:t>
            </a:r>
          </a:p>
          <a:p>
            <a:pPr lvl="1"/>
            <a:r>
              <a:rPr lang="ja-JP" altLang="en-US" dirty="0" smtClean="0"/>
              <a:t>「仮払金」勘定は，とりあえずは従業員のために使われる予定である，という将来の自社への貢献を意図したもので資産項目となる。</a:t>
            </a:r>
            <a:endParaRPr lang="en-US" altLang="ja-JP" dirty="0" smtClean="0"/>
          </a:p>
        </p:txBody>
      </p:sp>
      <p:sp>
        <p:nvSpPr>
          <p:cNvPr id="4" name="スライド番号プレースホルダー 3"/>
          <p:cNvSpPr>
            <a:spLocks noGrp="1"/>
          </p:cNvSpPr>
          <p:nvPr>
            <p:ph type="sldNum" sz="quarter" idx="12"/>
          </p:nvPr>
        </p:nvSpPr>
        <p:spPr/>
        <p:txBody>
          <a:bodyPr>
            <a:normAutofit fontScale="85000" lnSpcReduction="20000"/>
          </a:bodyPr>
          <a:lstStyle/>
          <a:p>
            <a:fld id="{C84104EB-AF9B-4A05-B748-F20822902FB3}" type="slidenum">
              <a:rPr kumimoji="1" lang="ja-JP" altLang="en-US" smtClean="0"/>
              <a:pPr/>
              <a:t>25</a:t>
            </a:fld>
            <a:endParaRPr kumimoji="1" lang="ja-JP" altLang="en-US"/>
          </a:p>
        </p:txBody>
      </p:sp>
    </p:spTree>
    <p:extLst>
      <p:ext uri="{BB962C8B-B14F-4D97-AF65-F5344CB8AC3E}">
        <p14:creationId xmlns:p14="http://schemas.microsoft.com/office/powerpoint/2010/main" val="16830728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CASE</a:t>
            </a:r>
            <a:r>
              <a:rPr kumimoji="1" lang="ja-JP" altLang="en-US" dirty="0" smtClean="0"/>
              <a:t>　</a:t>
            </a:r>
            <a:r>
              <a:rPr lang="en-US" altLang="ja-JP" dirty="0" smtClean="0"/>
              <a:t>52</a:t>
            </a:r>
            <a:r>
              <a:rPr kumimoji="1" lang="ja-JP" altLang="en-US" dirty="0" smtClean="0"/>
              <a:t>　</a:t>
            </a:r>
            <a:r>
              <a:rPr lang="ja-JP" altLang="en-US" dirty="0" smtClean="0"/>
              <a:t>仮払金の確定</a:t>
            </a:r>
            <a:endParaRPr kumimoji="1" lang="ja-JP" altLang="en-US" sz="3200" dirty="0"/>
          </a:p>
        </p:txBody>
      </p:sp>
      <p:sp>
        <p:nvSpPr>
          <p:cNvPr id="3" name="コンテンツ プレースホルダー 2"/>
          <p:cNvSpPr>
            <a:spLocks noGrp="1"/>
          </p:cNvSpPr>
          <p:nvPr>
            <p:ph sz="quarter" idx="1"/>
          </p:nvPr>
        </p:nvSpPr>
        <p:spPr>
          <a:xfrm>
            <a:off x="612648" y="1600200"/>
            <a:ext cx="8153400" cy="4997152"/>
          </a:xfrm>
        </p:spPr>
        <p:txBody>
          <a:bodyPr>
            <a:normAutofit/>
          </a:bodyPr>
          <a:lstStyle/>
          <a:p>
            <a:r>
              <a:rPr lang="ja-JP" altLang="en-US" dirty="0" smtClean="0"/>
              <a:t>旅費の概算額</a:t>
            </a:r>
            <a:r>
              <a:rPr lang="en-US" altLang="ja-JP" dirty="0" smtClean="0"/>
              <a:t>100</a:t>
            </a:r>
            <a:r>
              <a:rPr lang="ja-JP" altLang="en-US" dirty="0" smtClean="0"/>
              <a:t>円を渡された従業員が戻り，</a:t>
            </a:r>
            <a:r>
              <a:rPr lang="en-US" altLang="ja-JP" dirty="0" smtClean="0"/>
              <a:t>80</a:t>
            </a:r>
            <a:r>
              <a:rPr lang="ja-JP" altLang="en-US" dirty="0" smtClean="0"/>
              <a:t>円を旅費として支払った旨の報告を受け，残額は返金された。</a:t>
            </a:r>
            <a:endParaRPr lang="en-US" altLang="ja-JP" dirty="0" smtClean="0"/>
          </a:p>
          <a:p>
            <a:pPr lvl="1"/>
            <a:r>
              <a:rPr lang="ja-JP" altLang="en-US" u="sng" dirty="0"/>
              <a:t>旅費</a:t>
            </a:r>
            <a:r>
              <a:rPr lang="ja-JP" altLang="en-US" u="sng" dirty="0" smtClean="0"/>
              <a:t>　</a:t>
            </a:r>
            <a:r>
              <a:rPr lang="en-US" altLang="ja-JP" u="sng" dirty="0"/>
              <a:t>8</a:t>
            </a:r>
            <a:r>
              <a:rPr lang="en-US" altLang="ja-JP" u="sng" dirty="0" smtClean="0"/>
              <a:t>0	</a:t>
            </a:r>
            <a:r>
              <a:rPr lang="ja-JP" altLang="en-US" u="sng" dirty="0" smtClean="0"/>
              <a:t>／</a:t>
            </a:r>
            <a:r>
              <a:rPr lang="en-US" altLang="ja-JP" u="sng" dirty="0" smtClean="0"/>
              <a:t>	</a:t>
            </a:r>
            <a:r>
              <a:rPr lang="ja-JP" altLang="en-US" u="sng" dirty="0" smtClean="0"/>
              <a:t>仮払金　</a:t>
            </a:r>
            <a:r>
              <a:rPr lang="en-US" altLang="ja-JP" u="sng" dirty="0" smtClean="0"/>
              <a:t>100</a:t>
            </a:r>
            <a:br>
              <a:rPr lang="en-US" altLang="ja-JP" u="sng" dirty="0" smtClean="0"/>
            </a:br>
            <a:r>
              <a:rPr lang="ja-JP" altLang="en-US" u="sng" dirty="0" smtClean="0"/>
              <a:t>現金　</a:t>
            </a:r>
            <a:r>
              <a:rPr lang="en-US" altLang="ja-JP" u="sng" dirty="0" smtClean="0"/>
              <a:t>20</a:t>
            </a:r>
            <a:r>
              <a:rPr lang="ja-JP" altLang="en-US" u="sng" dirty="0" smtClean="0"/>
              <a:t>　　　　　　　　　　　　　　　　</a:t>
            </a:r>
            <a:r>
              <a:rPr lang="en-US" altLang="ja-JP" u="sng" dirty="0" smtClean="0">
                <a:solidFill>
                  <a:schemeClr val="bg1"/>
                </a:solidFill>
              </a:rPr>
              <a:t>|</a:t>
            </a:r>
          </a:p>
          <a:p>
            <a:pPr lvl="1"/>
            <a:r>
              <a:rPr lang="ja-JP" altLang="en-US" dirty="0" smtClean="0"/>
              <a:t>「旅費」勘定は，費用項目。</a:t>
            </a:r>
            <a:endParaRPr lang="en-US" altLang="ja-JP" dirty="0" smtClean="0"/>
          </a:p>
          <a:p>
            <a:pPr lvl="1"/>
            <a:r>
              <a:rPr lang="ja-JP" altLang="en-US" dirty="0" smtClean="0"/>
              <a:t>仮払金という資産が減少し，旅費の発生，現金の増加があった，ということ。</a:t>
            </a:r>
            <a:endParaRPr lang="en-US" altLang="ja-JP" dirty="0" smtClean="0"/>
          </a:p>
        </p:txBody>
      </p:sp>
      <p:sp>
        <p:nvSpPr>
          <p:cNvPr id="4" name="スライド番号プレースホルダー 3"/>
          <p:cNvSpPr>
            <a:spLocks noGrp="1"/>
          </p:cNvSpPr>
          <p:nvPr>
            <p:ph type="sldNum" sz="quarter" idx="12"/>
          </p:nvPr>
        </p:nvSpPr>
        <p:spPr/>
        <p:txBody>
          <a:bodyPr>
            <a:normAutofit fontScale="85000" lnSpcReduction="20000"/>
          </a:bodyPr>
          <a:lstStyle/>
          <a:p>
            <a:fld id="{C84104EB-AF9B-4A05-B748-F20822902FB3}" type="slidenum">
              <a:rPr kumimoji="1" lang="ja-JP" altLang="en-US" smtClean="0"/>
              <a:pPr/>
              <a:t>26</a:t>
            </a:fld>
            <a:endParaRPr kumimoji="1" lang="ja-JP" altLang="en-US"/>
          </a:p>
        </p:txBody>
      </p:sp>
    </p:spTree>
    <p:extLst>
      <p:ext uri="{BB962C8B-B14F-4D97-AF65-F5344CB8AC3E}">
        <p14:creationId xmlns:p14="http://schemas.microsoft.com/office/powerpoint/2010/main" val="10612789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CASE</a:t>
            </a:r>
            <a:r>
              <a:rPr kumimoji="1" lang="ja-JP" altLang="en-US" dirty="0" smtClean="0"/>
              <a:t>　</a:t>
            </a:r>
            <a:r>
              <a:rPr lang="en-US" altLang="ja-JP" dirty="0" smtClean="0"/>
              <a:t>53</a:t>
            </a:r>
            <a:r>
              <a:rPr kumimoji="1" lang="ja-JP" altLang="en-US" dirty="0" smtClean="0"/>
              <a:t>　仮受金</a:t>
            </a:r>
            <a:endParaRPr kumimoji="1" lang="ja-JP" altLang="en-US" sz="3200" dirty="0"/>
          </a:p>
        </p:txBody>
      </p:sp>
      <p:sp>
        <p:nvSpPr>
          <p:cNvPr id="3" name="コンテンツ プレースホルダー 2"/>
          <p:cNvSpPr>
            <a:spLocks noGrp="1"/>
          </p:cNvSpPr>
          <p:nvPr>
            <p:ph sz="quarter" idx="1"/>
          </p:nvPr>
        </p:nvSpPr>
        <p:spPr>
          <a:xfrm>
            <a:off x="612648" y="1600200"/>
            <a:ext cx="8153400" cy="4997152"/>
          </a:xfrm>
        </p:spPr>
        <p:txBody>
          <a:bodyPr>
            <a:normAutofit/>
          </a:bodyPr>
          <a:lstStyle/>
          <a:p>
            <a:r>
              <a:rPr lang="ja-JP" altLang="en-US" dirty="0"/>
              <a:t>よく</a:t>
            </a:r>
            <a:r>
              <a:rPr lang="ja-JP" altLang="en-US" dirty="0" smtClean="0"/>
              <a:t>わからない</a:t>
            </a:r>
            <a:r>
              <a:rPr lang="en-US" altLang="ja-JP" dirty="0" smtClean="0"/>
              <a:t>100</a:t>
            </a:r>
            <a:r>
              <a:rPr lang="ja-JP" altLang="en-US" dirty="0" smtClean="0"/>
              <a:t>円が当座預金に振り込まれた。</a:t>
            </a:r>
            <a:endParaRPr lang="en-US" altLang="ja-JP" dirty="0" smtClean="0"/>
          </a:p>
          <a:p>
            <a:pPr lvl="1"/>
            <a:r>
              <a:rPr lang="ja-JP" altLang="en-US" u="sng" dirty="0" smtClean="0"/>
              <a:t>当座預金　</a:t>
            </a:r>
            <a:r>
              <a:rPr lang="en-US" altLang="ja-JP" u="sng" dirty="0" smtClean="0"/>
              <a:t>100	</a:t>
            </a:r>
            <a:r>
              <a:rPr lang="ja-JP" altLang="en-US" u="sng" dirty="0" smtClean="0"/>
              <a:t>／</a:t>
            </a:r>
            <a:r>
              <a:rPr lang="en-US" altLang="ja-JP" u="sng" dirty="0" smtClean="0"/>
              <a:t>	</a:t>
            </a:r>
            <a:r>
              <a:rPr lang="ja-JP" altLang="en-US" u="sng" dirty="0" smtClean="0"/>
              <a:t>仮受金　</a:t>
            </a:r>
            <a:r>
              <a:rPr lang="en-US" altLang="ja-JP" u="sng" dirty="0" smtClean="0"/>
              <a:t>100</a:t>
            </a:r>
            <a:endParaRPr lang="en-US" altLang="ja-JP" u="sng" dirty="0"/>
          </a:p>
          <a:p>
            <a:pPr lvl="1"/>
            <a:r>
              <a:rPr lang="ja-JP" altLang="en-US" dirty="0" smtClean="0"/>
              <a:t>「仮受金」勘定は，負債項目。というのも，この金額が何だかわからないため，自分のものかどうかも不明であるため。</a:t>
            </a:r>
            <a:endParaRPr lang="en-US" altLang="ja-JP" dirty="0" smtClean="0"/>
          </a:p>
        </p:txBody>
      </p:sp>
      <p:sp>
        <p:nvSpPr>
          <p:cNvPr id="4" name="スライド番号プレースホルダー 3"/>
          <p:cNvSpPr>
            <a:spLocks noGrp="1"/>
          </p:cNvSpPr>
          <p:nvPr>
            <p:ph type="sldNum" sz="quarter" idx="12"/>
          </p:nvPr>
        </p:nvSpPr>
        <p:spPr/>
        <p:txBody>
          <a:bodyPr>
            <a:normAutofit fontScale="85000" lnSpcReduction="20000"/>
          </a:bodyPr>
          <a:lstStyle/>
          <a:p>
            <a:fld id="{C84104EB-AF9B-4A05-B748-F20822902FB3}" type="slidenum">
              <a:rPr kumimoji="1" lang="ja-JP" altLang="en-US" smtClean="0"/>
              <a:pPr/>
              <a:t>27</a:t>
            </a:fld>
            <a:endParaRPr kumimoji="1" lang="ja-JP" altLang="en-US"/>
          </a:p>
        </p:txBody>
      </p:sp>
    </p:spTree>
    <p:extLst>
      <p:ext uri="{BB962C8B-B14F-4D97-AF65-F5344CB8AC3E}">
        <p14:creationId xmlns:p14="http://schemas.microsoft.com/office/powerpoint/2010/main" val="8960827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CASE</a:t>
            </a:r>
            <a:r>
              <a:rPr kumimoji="1" lang="ja-JP" altLang="en-US" dirty="0" smtClean="0"/>
              <a:t>　</a:t>
            </a:r>
            <a:r>
              <a:rPr lang="en-US" altLang="ja-JP" dirty="0" smtClean="0"/>
              <a:t>54</a:t>
            </a:r>
            <a:r>
              <a:rPr kumimoji="1" lang="ja-JP" altLang="en-US" dirty="0" smtClean="0"/>
              <a:t>　仮受金の内容判明</a:t>
            </a:r>
            <a:endParaRPr kumimoji="1" lang="ja-JP" altLang="en-US" sz="3200" dirty="0"/>
          </a:p>
        </p:txBody>
      </p:sp>
      <p:sp>
        <p:nvSpPr>
          <p:cNvPr id="3" name="コンテンツ プレースホルダー 2"/>
          <p:cNvSpPr>
            <a:spLocks noGrp="1"/>
          </p:cNvSpPr>
          <p:nvPr>
            <p:ph sz="quarter" idx="1"/>
          </p:nvPr>
        </p:nvSpPr>
        <p:spPr>
          <a:xfrm>
            <a:off x="612648" y="1600200"/>
            <a:ext cx="8153400" cy="4997152"/>
          </a:xfrm>
        </p:spPr>
        <p:txBody>
          <a:bodyPr>
            <a:normAutofit/>
          </a:bodyPr>
          <a:lstStyle/>
          <a:p>
            <a:r>
              <a:rPr lang="ja-JP" altLang="en-US" dirty="0" smtClean="0"/>
              <a:t>先によくわからない</a:t>
            </a:r>
            <a:r>
              <a:rPr lang="en-US" altLang="ja-JP" dirty="0" smtClean="0"/>
              <a:t>100</a:t>
            </a:r>
            <a:r>
              <a:rPr lang="ja-JP" altLang="en-US" dirty="0" smtClean="0"/>
              <a:t>円が当座預金に振り込まれたが，これは売掛金の回収であることが判明した。</a:t>
            </a:r>
            <a:endParaRPr lang="en-US" altLang="ja-JP" dirty="0" smtClean="0"/>
          </a:p>
          <a:p>
            <a:pPr lvl="1"/>
            <a:r>
              <a:rPr lang="ja-JP" altLang="en-US" u="sng" dirty="0" smtClean="0"/>
              <a:t>仮受金　</a:t>
            </a:r>
            <a:r>
              <a:rPr lang="en-US" altLang="ja-JP" u="sng" dirty="0" smtClean="0"/>
              <a:t>100	</a:t>
            </a:r>
            <a:r>
              <a:rPr lang="ja-JP" altLang="en-US" u="sng" dirty="0" smtClean="0"/>
              <a:t>／</a:t>
            </a:r>
            <a:r>
              <a:rPr lang="en-US" altLang="ja-JP" u="sng" dirty="0" smtClean="0"/>
              <a:t>	</a:t>
            </a:r>
            <a:r>
              <a:rPr lang="ja-JP" altLang="en-US" u="sng" dirty="0" smtClean="0"/>
              <a:t>売掛金　</a:t>
            </a:r>
            <a:r>
              <a:rPr lang="en-US" altLang="ja-JP" u="sng" dirty="0" smtClean="0"/>
              <a:t>100</a:t>
            </a:r>
            <a:endParaRPr lang="en-US" altLang="ja-JP" u="sng" dirty="0"/>
          </a:p>
        </p:txBody>
      </p:sp>
      <p:sp>
        <p:nvSpPr>
          <p:cNvPr id="4" name="スライド番号プレースホルダー 3"/>
          <p:cNvSpPr>
            <a:spLocks noGrp="1"/>
          </p:cNvSpPr>
          <p:nvPr>
            <p:ph type="sldNum" sz="quarter" idx="12"/>
          </p:nvPr>
        </p:nvSpPr>
        <p:spPr/>
        <p:txBody>
          <a:bodyPr>
            <a:normAutofit fontScale="85000" lnSpcReduction="20000"/>
          </a:bodyPr>
          <a:lstStyle/>
          <a:p>
            <a:fld id="{C84104EB-AF9B-4A05-B748-F20822902FB3}" type="slidenum">
              <a:rPr kumimoji="1" lang="ja-JP" altLang="en-US" smtClean="0"/>
              <a:pPr/>
              <a:t>28</a:t>
            </a:fld>
            <a:endParaRPr kumimoji="1" lang="ja-JP" altLang="en-US"/>
          </a:p>
        </p:txBody>
      </p:sp>
    </p:spTree>
    <p:extLst>
      <p:ext uri="{BB962C8B-B14F-4D97-AF65-F5344CB8AC3E}">
        <p14:creationId xmlns:p14="http://schemas.microsoft.com/office/powerpoint/2010/main" val="16581442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CASE</a:t>
            </a:r>
            <a:r>
              <a:rPr kumimoji="1" lang="ja-JP" altLang="en-US" dirty="0" smtClean="0"/>
              <a:t>　</a:t>
            </a:r>
            <a:r>
              <a:rPr lang="en-US" altLang="ja-JP" dirty="0" smtClean="0"/>
              <a:t>55</a:t>
            </a:r>
            <a:r>
              <a:rPr kumimoji="1" lang="ja-JP" altLang="en-US" dirty="0" smtClean="0"/>
              <a:t>　仕入れの立替金</a:t>
            </a:r>
            <a:endParaRPr kumimoji="1" lang="ja-JP" altLang="en-US" sz="3200" dirty="0"/>
          </a:p>
        </p:txBody>
      </p:sp>
      <p:sp>
        <p:nvSpPr>
          <p:cNvPr id="3" name="コンテンツ プレースホルダー 2"/>
          <p:cNvSpPr>
            <a:spLocks noGrp="1"/>
          </p:cNvSpPr>
          <p:nvPr>
            <p:ph sz="quarter" idx="1"/>
          </p:nvPr>
        </p:nvSpPr>
        <p:spPr>
          <a:xfrm>
            <a:off x="612648" y="1600200"/>
            <a:ext cx="8153400" cy="4997152"/>
          </a:xfrm>
        </p:spPr>
        <p:txBody>
          <a:bodyPr>
            <a:normAutofit/>
          </a:bodyPr>
          <a:lstStyle/>
          <a:p>
            <a:r>
              <a:rPr lang="ja-JP" altLang="en-US" dirty="0" smtClean="0"/>
              <a:t>商品</a:t>
            </a:r>
            <a:r>
              <a:rPr lang="en-US" altLang="ja-JP" dirty="0" smtClean="0"/>
              <a:t>100</a:t>
            </a:r>
            <a:r>
              <a:rPr lang="ja-JP" altLang="en-US" dirty="0" smtClean="0"/>
              <a:t>円を掛けで仕入れたが，先方負担の引取り運賃</a:t>
            </a:r>
            <a:r>
              <a:rPr lang="en-US" altLang="ja-JP" dirty="0" smtClean="0"/>
              <a:t>10</a:t>
            </a:r>
            <a:r>
              <a:rPr lang="ja-JP" altLang="en-US" dirty="0" smtClean="0"/>
              <a:t>円を一時的に立て替えた。立替分は現金で支払った。</a:t>
            </a:r>
            <a:endParaRPr lang="en-US" altLang="ja-JP" dirty="0" smtClean="0"/>
          </a:p>
          <a:p>
            <a:pPr lvl="1"/>
            <a:r>
              <a:rPr lang="ja-JP" altLang="en-US" u="sng" dirty="0"/>
              <a:t>仕入　</a:t>
            </a:r>
            <a:r>
              <a:rPr lang="en-US" altLang="ja-JP" u="sng" dirty="0"/>
              <a:t>100	</a:t>
            </a:r>
            <a:r>
              <a:rPr lang="ja-JP" altLang="en-US" u="sng" dirty="0"/>
              <a:t>／</a:t>
            </a:r>
            <a:r>
              <a:rPr lang="en-US" altLang="ja-JP" u="sng" dirty="0"/>
              <a:t>	</a:t>
            </a:r>
            <a:r>
              <a:rPr lang="ja-JP" altLang="en-US" u="sng" dirty="0"/>
              <a:t>買掛金　</a:t>
            </a:r>
            <a:r>
              <a:rPr lang="en-US" altLang="ja-JP" u="sng" dirty="0"/>
              <a:t>100</a:t>
            </a:r>
            <a:br>
              <a:rPr lang="en-US" altLang="ja-JP" u="sng" dirty="0"/>
            </a:br>
            <a:r>
              <a:rPr lang="ja-JP" altLang="en-US" u="sng" dirty="0"/>
              <a:t>立替金　</a:t>
            </a:r>
            <a:r>
              <a:rPr lang="en-US" altLang="ja-JP" u="sng" dirty="0"/>
              <a:t>10	</a:t>
            </a:r>
            <a:r>
              <a:rPr lang="ja-JP" altLang="en-US" u="sng" dirty="0"/>
              <a:t>／</a:t>
            </a:r>
            <a:r>
              <a:rPr lang="en-US" altLang="ja-JP" u="sng" dirty="0"/>
              <a:t>	</a:t>
            </a:r>
            <a:r>
              <a:rPr lang="ja-JP" altLang="en-US" u="sng" dirty="0"/>
              <a:t>現金　　　 </a:t>
            </a:r>
            <a:r>
              <a:rPr lang="en-US" altLang="ja-JP" u="sng" dirty="0"/>
              <a:t>10</a:t>
            </a:r>
          </a:p>
          <a:p>
            <a:pPr lvl="1"/>
            <a:r>
              <a:rPr lang="ja-JP" altLang="en-US" dirty="0"/>
              <a:t>当店負担の仕入諸掛りは「仕入」に含む。</a:t>
            </a:r>
            <a:endParaRPr lang="en-US" altLang="ja-JP" dirty="0"/>
          </a:p>
          <a:p>
            <a:pPr lvl="1"/>
            <a:r>
              <a:rPr lang="ja-JP" altLang="en-US" dirty="0"/>
              <a:t>先方負担の仕入諸掛りは「立替金」勘定を用いる。なお，「立替金」は資産項目である</a:t>
            </a:r>
            <a:r>
              <a:rPr lang="ja-JP" altLang="en-US" dirty="0" smtClean="0"/>
              <a:t>。</a:t>
            </a:r>
            <a:endParaRPr lang="en-US" altLang="ja-JP" dirty="0" smtClean="0"/>
          </a:p>
          <a:p>
            <a:pPr lvl="2"/>
            <a:r>
              <a:rPr lang="ja-JP" altLang="en-US" dirty="0" smtClean="0"/>
              <a:t>立替金勘定を用いずに，そのまま買掛金と相殺する場合もある。</a:t>
            </a:r>
            <a:endParaRPr lang="en-US" altLang="ja-JP" dirty="0"/>
          </a:p>
        </p:txBody>
      </p:sp>
      <p:sp>
        <p:nvSpPr>
          <p:cNvPr id="4" name="スライド番号プレースホルダー 3"/>
          <p:cNvSpPr>
            <a:spLocks noGrp="1"/>
          </p:cNvSpPr>
          <p:nvPr>
            <p:ph type="sldNum" sz="quarter" idx="12"/>
          </p:nvPr>
        </p:nvSpPr>
        <p:spPr/>
        <p:txBody>
          <a:bodyPr>
            <a:normAutofit fontScale="85000" lnSpcReduction="20000"/>
          </a:bodyPr>
          <a:lstStyle/>
          <a:p>
            <a:fld id="{C84104EB-AF9B-4A05-B748-F20822902FB3}" type="slidenum">
              <a:rPr kumimoji="1" lang="ja-JP" altLang="en-US" smtClean="0"/>
              <a:pPr/>
              <a:t>29</a:t>
            </a:fld>
            <a:endParaRPr kumimoji="1" lang="ja-JP" altLang="en-US"/>
          </a:p>
        </p:txBody>
      </p:sp>
    </p:spTree>
    <p:extLst>
      <p:ext uri="{BB962C8B-B14F-4D97-AF65-F5344CB8AC3E}">
        <p14:creationId xmlns:p14="http://schemas.microsoft.com/office/powerpoint/2010/main" val="15429571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CASE</a:t>
            </a:r>
            <a:r>
              <a:rPr kumimoji="1" lang="ja-JP" altLang="en-US" dirty="0" smtClean="0"/>
              <a:t>　</a:t>
            </a:r>
            <a:r>
              <a:rPr lang="en-US" altLang="ja-JP" dirty="0" smtClean="0"/>
              <a:t>32</a:t>
            </a:r>
            <a:r>
              <a:rPr kumimoji="1" lang="ja-JP" altLang="en-US" dirty="0" smtClean="0"/>
              <a:t>　現金貸し付け</a:t>
            </a:r>
            <a:endParaRPr kumimoji="1" lang="ja-JP" altLang="en-US" sz="3200" dirty="0"/>
          </a:p>
        </p:txBody>
      </p:sp>
      <p:sp>
        <p:nvSpPr>
          <p:cNvPr id="3" name="コンテンツ プレースホルダー 2"/>
          <p:cNvSpPr>
            <a:spLocks noGrp="1"/>
          </p:cNvSpPr>
          <p:nvPr>
            <p:ph sz="quarter" idx="1"/>
          </p:nvPr>
        </p:nvSpPr>
        <p:spPr>
          <a:xfrm>
            <a:off x="612648" y="1600200"/>
            <a:ext cx="8153400" cy="4997152"/>
          </a:xfrm>
        </p:spPr>
        <p:txBody>
          <a:bodyPr>
            <a:normAutofit/>
          </a:bodyPr>
          <a:lstStyle/>
          <a:p>
            <a:r>
              <a:rPr lang="ja-JP" altLang="en-US" dirty="0" smtClean="0"/>
              <a:t>現金</a:t>
            </a:r>
            <a:r>
              <a:rPr lang="en-US" altLang="ja-JP" dirty="0" smtClean="0"/>
              <a:t>100</a:t>
            </a:r>
            <a:r>
              <a:rPr lang="ja-JP" altLang="en-US" dirty="0" smtClean="0"/>
              <a:t>円を貸し付けた。</a:t>
            </a:r>
            <a:endParaRPr lang="en-US" altLang="ja-JP" dirty="0" smtClean="0"/>
          </a:p>
          <a:p>
            <a:pPr lvl="1"/>
            <a:r>
              <a:rPr lang="ja-JP" altLang="en-US" u="sng" dirty="0" smtClean="0"/>
              <a:t>貸付金　</a:t>
            </a:r>
            <a:r>
              <a:rPr lang="en-US" altLang="ja-JP" u="sng" dirty="0" smtClean="0"/>
              <a:t>100	</a:t>
            </a:r>
            <a:r>
              <a:rPr lang="ja-JP" altLang="en-US" u="sng" dirty="0" smtClean="0"/>
              <a:t>／</a:t>
            </a:r>
            <a:r>
              <a:rPr lang="en-US" altLang="ja-JP" u="sng" dirty="0" smtClean="0"/>
              <a:t>	</a:t>
            </a:r>
            <a:r>
              <a:rPr lang="ja-JP" altLang="en-US" u="sng" dirty="0"/>
              <a:t>現金</a:t>
            </a:r>
            <a:r>
              <a:rPr lang="ja-JP" altLang="en-US" u="sng" dirty="0" smtClean="0"/>
              <a:t>　</a:t>
            </a:r>
            <a:r>
              <a:rPr lang="en-US" altLang="ja-JP" u="sng" dirty="0" smtClean="0"/>
              <a:t>100</a:t>
            </a:r>
          </a:p>
          <a:p>
            <a:pPr lvl="1"/>
            <a:r>
              <a:rPr lang="ja-JP" altLang="en-US" dirty="0" smtClean="0"/>
              <a:t>「貸付金」勘定は，将来の現金化されることが期待される資産勘定。</a:t>
            </a:r>
            <a:endParaRPr lang="en-US" altLang="ja-JP" dirty="0" smtClean="0"/>
          </a:p>
        </p:txBody>
      </p:sp>
      <p:sp>
        <p:nvSpPr>
          <p:cNvPr id="4" name="スライド番号プレースホルダー 3"/>
          <p:cNvSpPr>
            <a:spLocks noGrp="1"/>
          </p:cNvSpPr>
          <p:nvPr>
            <p:ph type="sldNum" sz="quarter" idx="12"/>
          </p:nvPr>
        </p:nvSpPr>
        <p:spPr/>
        <p:txBody>
          <a:bodyPr>
            <a:normAutofit fontScale="85000" lnSpcReduction="20000"/>
          </a:bodyPr>
          <a:lstStyle/>
          <a:p>
            <a:fld id="{C84104EB-AF9B-4A05-B748-F20822902FB3}" type="slidenum">
              <a:rPr kumimoji="1" lang="ja-JP" altLang="en-US" smtClean="0"/>
              <a:pPr/>
              <a:t>3</a:t>
            </a:fld>
            <a:endParaRPr kumimoji="1" lang="ja-JP" altLang="en-US"/>
          </a:p>
        </p:txBody>
      </p:sp>
    </p:spTree>
    <p:extLst>
      <p:ext uri="{BB962C8B-B14F-4D97-AF65-F5344CB8AC3E}">
        <p14:creationId xmlns:p14="http://schemas.microsoft.com/office/powerpoint/2010/main" val="23168168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CASE</a:t>
            </a:r>
            <a:r>
              <a:rPr kumimoji="1" lang="ja-JP" altLang="en-US" dirty="0" smtClean="0"/>
              <a:t>　</a:t>
            </a:r>
            <a:r>
              <a:rPr lang="en-US" altLang="ja-JP" dirty="0" smtClean="0"/>
              <a:t>56</a:t>
            </a:r>
            <a:r>
              <a:rPr kumimoji="1" lang="ja-JP" altLang="en-US" dirty="0" smtClean="0"/>
              <a:t>　売上げの立替金</a:t>
            </a:r>
            <a:endParaRPr kumimoji="1" lang="ja-JP" altLang="en-US" sz="3200" dirty="0"/>
          </a:p>
        </p:txBody>
      </p:sp>
      <p:sp>
        <p:nvSpPr>
          <p:cNvPr id="3" name="コンテンツ プレースホルダー 2"/>
          <p:cNvSpPr>
            <a:spLocks noGrp="1"/>
          </p:cNvSpPr>
          <p:nvPr>
            <p:ph sz="quarter" idx="1"/>
          </p:nvPr>
        </p:nvSpPr>
        <p:spPr>
          <a:xfrm>
            <a:off x="612648" y="1600200"/>
            <a:ext cx="8153400" cy="4997152"/>
          </a:xfrm>
        </p:spPr>
        <p:txBody>
          <a:bodyPr>
            <a:normAutofit/>
          </a:bodyPr>
          <a:lstStyle/>
          <a:p>
            <a:r>
              <a:rPr lang="ja-JP" altLang="en-US" dirty="0" smtClean="0"/>
              <a:t>商品</a:t>
            </a:r>
            <a:r>
              <a:rPr lang="en-US" altLang="ja-JP" dirty="0" smtClean="0"/>
              <a:t>150</a:t>
            </a:r>
            <a:r>
              <a:rPr lang="ja-JP" altLang="en-US" dirty="0" smtClean="0"/>
              <a:t>円を掛けで売上げたが，先方負担の引取り運賃</a:t>
            </a:r>
            <a:r>
              <a:rPr lang="en-US" altLang="ja-JP" dirty="0" smtClean="0"/>
              <a:t>10</a:t>
            </a:r>
            <a:r>
              <a:rPr lang="ja-JP" altLang="en-US" dirty="0" smtClean="0"/>
              <a:t>円を一時的に立て替えた。立替分は現金で支払った。</a:t>
            </a:r>
            <a:endParaRPr lang="en-US" altLang="ja-JP" dirty="0" smtClean="0"/>
          </a:p>
          <a:p>
            <a:pPr lvl="1"/>
            <a:r>
              <a:rPr lang="ja-JP" altLang="en-US" u="sng" dirty="0"/>
              <a:t>売掛金　</a:t>
            </a:r>
            <a:r>
              <a:rPr lang="en-US" altLang="ja-JP" u="sng" dirty="0"/>
              <a:t>150	</a:t>
            </a:r>
            <a:r>
              <a:rPr lang="ja-JP" altLang="en-US" u="sng" dirty="0"/>
              <a:t>／</a:t>
            </a:r>
            <a:r>
              <a:rPr lang="en-US" altLang="ja-JP" u="sng" dirty="0"/>
              <a:t>	</a:t>
            </a:r>
            <a:r>
              <a:rPr lang="ja-JP" altLang="en-US" u="sng" dirty="0"/>
              <a:t>売上　</a:t>
            </a:r>
            <a:r>
              <a:rPr lang="en-US" altLang="ja-JP" u="sng" dirty="0"/>
              <a:t>150</a:t>
            </a:r>
            <a:br>
              <a:rPr lang="en-US" altLang="ja-JP" u="sng" dirty="0"/>
            </a:br>
            <a:r>
              <a:rPr lang="ja-JP" altLang="en-US" u="sng" dirty="0"/>
              <a:t>立替金　</a:t>
            </a:r>
            <a:r>
              <a:rPr lang="en-US" altLang="ja-JP" u="sng" dirty="0"/>
              <a:t>10	</a:t>
            </a:r>
            <a:r>
              <a:rPr lang="ja-JP" altLang="en-US" u="sng" dirty="0"/>
              <a:t>／</a:t>
            </a:r>
            <a:r>
              <a:rPr lang="en-US" altLang="ja-JP" u="sng" dirty="0"/>
              <a:t>	</a:t>
            </a:r>
            <a:r>
              <a:rPr lang="ja-JP" altLang="en-US" u="sng" dirty="0"/>
              <a:t>現金 　 </a:t>
            </a:r>
            <a:r>
              <a:rPr lang="en-US" altLang="ja-JP" u="sng" dirty="0"/>
              <a:t>10</a:t>
            </a:r>
          </a:p>
          <a:p>
            <a:pPr lvl="1"/>
            <a:r>
              <a:rPr lang="ja-JP" altLang="en-US" dirty="0" smtClean="0"/>
              <a:t>当店</a:t>
            </a:r>
            <a:r>
              <a:rPr lang="ja-JP" altLang="en-US" dirty="0"/>
              <a:t>負担の売上諸掛りは個別の費用項目（例えば，「発送費」など）とする。</a:t>
            </a:r>
            <a:endParaRPr lang="en-US" altLang="ja-JP" dirty="0"/>
          </a:p>
          <a:p>
            <a:pPr lvl="1"/>
            <a:r>
              <a:rPr lang="ja-JP" altLang="en-US" dirty="0" smtClean="0"/>
              <a:t>先方負担の売上諸掛りは「立替金」勘定を用いる。なお，「立替金」は資産項目である。</a:t>
            </a:r>
            <a:endParaRPr lang="en-US" altLang="ja-JP" dirty="0" smtClean="0"/>
          </a:p>
          <a:p>
            <a:pPr lvl="2"/>
            <a:r>
              <a:rPr lang="ja-JP" altLang="en-US" dirty="0"/>
              <a:t>立替金勘定を用いずに，その</a:t>
            </a:r>
            <a:r>
              <a:rPr lang="ja-JP" altLang="en-US" dirty="0" smtClean="0"/>
              <a:t>まま売掛金に含める場合もある。</a:t>
            </a:r>
            <a:endParaRPr lang="en-US" altLang="ja-JP" dirty="0"/>
          </a:p>
          <a:p>
            <a:pPr lvl="2"/>
            <a:endParaRPr lang="en-US" altLang="ja-JP" dirty="0"/>
          </a:p>
        </p:txBody>
      </p:sp>
      <p:sp>
        <p:nvSpPr>
          <p:cNvPr id="4" name="スライド番号プレースホルダー 3"/>
          <p:cNvSpPr>
            <a:spLocks noGrp="1"/>
          </p:cNvSpPr>
          <p:nvPr>
            <p:ph type="sldNum" sz="quarter" idx="12"/>
          </p:nvPr>
        </p:nvSpPr>
        <p:spPr/>
        <p:txBody>
          <a:bodyPr>
            <a:normAutofit fontScale="85000" lnSpcReduction="20000"/>
          </a:bodyPr>
          <a:lstStyle/>
          <a:p>
            <a:fld id="{C84104EB-AF9B-4A05-B748-F20822902FB3}" type="slidenum">
              <a:rPr kumimoji="1" lang="ja-JP" altLang="en-US" smtClean="0"/>
              <a:pPr/>
              <a:t>30</a:t>
            </a:fld>
            <a:endParaRPr kumimoji="1" lang="ja-JP" altLang="en-US"/>
          </a:p>
        </p:txBody>
      </p:sp>
    </p:spTree>
    <p:extLst>
      <p:ext uri="{BB962C8B-B14F-4D97-AF65-F5344CB8AC3E}">
        <p14:creationId xmlns:p14="http://schemas.microsoft.com/office/powerpoint/2010/main" val="18223781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CASE</a:t>
            </a:r>
            <a:r>
              <a:rPr kumimoji="1" lang="ja-JP" altLang="en-US" dirty="0" smtClean="0"/>
              <a:t>　</a:t>
            </a:r>
            <a:r>
              <a:rPr lang="en-US" altLang="ja-JP" dirty="0" smtClean="0"/>
              <a:t>57</a:t>
            </a:r>
            <a:r>
              <a:rPr kumimoji="1" lang="ja-JP" altLang="en-US" dirty="0" smtClean="0"/>
              <a:t>　従業員の立替金</a:t>
            </a:r>
            <a:endParaRPr kumimoji="1" lang="ja-JP" altLang="en-US" sz="3200" dirty="0"/>
          </a:p>
        </p:txBody>
      </p:sp>
      <p:sp>
        <p:nvSpPr>
          <p:cNvPr id="3" name="コンテンツ プレースホルダー 2"/>
          <p:cNvSpPr>
            <a:spLocks noGrp="1"/>
          </p:cNvSpPr>
          <p:nvPr>
            <p:ph sz="quarter" idx="1"/>
          </p:nvPr>
        </p:nvSpPr>
        <p:spPr>
          <a:xfrm>
            <a:off x="612648" y="1600200"/>
            <a:ext cx="8153400" cy="4997152"/>
          </a:xfrm>
        </p:spPr>
        <p:txBody>
          <a:bodyPr>
            <a:normAutofit/>
          </a:bodyPr>
          <a:lstStyle/>
          <a:p>
            <a:r>
              <a:rPr lang="ja-JP" altLang="en-US" dirty="0" smtClean="0"/>
              <a:t>従業員負担の生命保険料</a:t>
            </a:r>
            <a:r>
              <a:rPr lang="en-US" altLang="ja-JP" dirty="0" smtClean="0"/>
              <a:t>40</a:t>
            </a:r>
            <a:r>
              <a:rPr lang="ja-JP" altLang="en-US" dirty="0" smtClean="0"/>
              <a:t>円を現金で立て替えた。</a:t>
            </a:r>
            <a:endParaRPr lang="en-US" altLang="ja-JP" dirty="0" smtClean="0"/>
          </a:p>
          <a:p>
            <a:pPr lvl="1"/>
            <a:r>
              <a:rPr lang="ja-JP" altLang="en-US" u="sng" dirty="0" smtClean="0"/>
              <a:t>立替金　</a:t>
            </a:r>
            <a:r>
              <a:rPr lang="en-US" altLang="ja-JP" u="sng" dirty="0" smtClean="0"/>
              <a:t>40	</a:t>
            </a:r>
            <a:r>
              <a:rPr lang="ja-JP" altLang="en-US" u="sng" dirty="0" smtClean="0"/>
              <a:t>／</a:t>
            </a:r>
            <a:r>
              <a:rPr lang="en-US" altLang="ja-JP" u="sng" dirty="0" smtClean="0"/>
              <a:t>	</a:t>
            </a:r>
            <a:r>
              <a:rPr lang="ja-JP" altLang="en-US" u="sng" dirty="0" smtClean="0"/>
              <a:t>現金　　　 </a:t>
            </a:r>
            <a:r>
              <a:rPr lang="en-US" altLang="ja-JP" u="sng" dirty="0" smtClean="0"/>
              <a:t>40</a:t>
            </a:r>
          </a:p>
          <a:p>
            <a:pPr lvl="1"/>
            <a:r>
              <a:rPr lang="ja-JP" altLang="en-US" dirty="0"/>
              <a:t>従業員</a:t>
            </a:r>
            <a:r>
              <a:rPr lang="ja-JP" altLang="en-US" dirty="0" smtClean="0"/>
              <a:t>負担でも，先ほどと同様に処理する。</a:t>
            </a:r>
            <a:endParaRPr lang="en-US" altLang="ja-JP" dirty="0"/>
          </a:p>
        </p:txBody>
      </p:sp>
      <p:sp>
        <p:nvSpPr>
          <p:cNvPr id="4" name="スライド番号プレースホルダー 3"/>
          <p:cNvSpPr>
            <a:spLocks noGrp="1"/>
          </p:cNvSpPr>
          <p:nvPr>
            <p:ph type="sldNum" sz="quarter" idx="12"/>
          </p:nvPr>
        </p:nvSpPr>
        <p:spPr/>
        <p:txBody>
          <a:bodyPr>
            <a:normAutofit fontScale="85000" lnSpcReduction="20000"/>
          </a:bodyPr>
          <a:lstStyle/>
          <a:p>
            <a:fld id="{C84104EB-AF9B-4A05-B748-F20822902FB3}" type="slidenum">
              <a:rPr kumimoji="1" lang="ja-JP" altLang="en-US" smtClean="0"/>
              <a:pPr/>
              <a:t>31</a:t>
            </a:fld>
            <a:endParaRPr kumimoji="1" lang="ja-JP" altLang="en-US"/>
          </a:p>
        </p:txBody>
      </p:sp>
    </p:spTree>
    <p:extLst>
      <p:ext uri="{BB962C8B-B14F-4D97-AF65-F5344CB8AC3E}">
        <p14:creationId xmlns:p14="http://schemas.microsoft.com/office/powerpoint/2010/main" val="39186077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CASE</a:t>
            </a:r>
            <a:r>
              <a:rPr kumimoji="1" lang="ja-JP" altLang="en-US" dirty="0" smtClean="0"/>
              <a:t>　</a:t>
            </a:r>
            <a:r>
              <a:rPr lang="en-US" altLang="ja-JP" dirty="0" smtClean="0"/>
              <a:t>58</a:t>
            </a:r>
            <a:r>
              <a:rPr kumimoji="1" lang="ja-JP" altLang="en-US" dirty="0" smtClean="0"/>
              <a:t>　従業員立替金の支払い</a:t>
            </a:r>
            <a:endParaRPr kumimoji="1" lang="ja-JP" altLang="en-US" sz="3200" dirty="0"/>
          </a:p>
        </p:txBody>
      </p:sp>
      <p:sp>
        <p:nvSpPr>
          <p:cNvPr id="3" name="コンテンツ プレースホルダー 2"/>
          <p:cNvSpPr>
            <a:spLocks noGrp="1"/>
          </p:cNvSpPr>
          <p:nvPr>
            <p:ph sz="quarter" idx="1"/>
          </p:nvPr>
        </p:nvSpPr>
        <p:spPr>
          <a:xfrm>
            <a:off x="612648" y="1600200"/>
            <a:ext cx="8153400" cy="4997152"/>
          </a:xfrm>
        </p:spPr>
        <p:txBody>
          <a:bodyPr>
            <a:normAutofit/>
          </a:bodyPr>
          <a:lstStyle/>
          <a:p>
            <a:r>
              <a:rPr lang="ja-JP" altLang="en-US" dirty="0" smtClean="0"/>
              <a:t>給料</a:t>
            </a:r>
            <a:r>
              <a:rPr lang="en-US" altLang="ja-JP" dirty="0" smtClean="0"/>
              <a:t>500</a:t>
            </a:r>
            <a:r>
              <a:rPr lang="ja-JP" altLang="en-US" dirty="0" smtClean="0"/>
              <a:t>円のうち，先に建て替えた従業員負担の生命保険料を差し引いて現金で支払った。</a:t>
            </a:r>
            <a:endParaRPr lang="en-US" altLang="ja-JP" dirty="0" smtClean="0"/>
          </a:p>
          <a:p>
            <a:pPr lvl="1"/>
            <a:r>
              <a:rPr lang="ja-JP" altLang="en-US" u="sng" dirty="0" smtClean="0"/>
              <a:t>給料　</a:t>
            </a:r>
            <a:r>
              <a:rPr lang="en-US" altLang="ja-JP" u="sng" dirty="0" smtClean="0"/>
              <a:t>500	</a:t>
            </a:r>
            <a:r>
              <a:rPr lang="ja-JP" altLang="en-US" u="sng" dirty="0" smtClean="0"/>
              <a:t>／</a:t>
            </a:r>
            <a:r>
              <a:rPr lang="en-US" altLang="ja-JP" u="sng" dirty="0" smtClean="0"/>
              <a:t>	</a:t>
            </a:r>
            <a:r>
              <a:rPr lang="ja-JP" altLang="en-US" u="sng" dirty="0" smtClean="0"/>
              <a:t>立替金 </a:t>
            </a:r>
            <a:r>
              <a:rPr lang="en-US" altLang="ja-JP" u="sng" dirty="0" smtClean="0"/>
              <a:t>40</a:t>
            </a:r>
            <a:br>
              <a:rPr lang="en-US" altLang="ja-JP" u="sng" dirty="0" smtClean="0"/>
            </a:br>
            <a:r>
              <a:rPr lang="ja-JP" altLang="en-US" u="sng" dirty="0" smtClean="0"/>
              <a:t>　　　　　　　　　　　　　　現金</a:t>
            </a:r>
            <a:r>
              <a:rPr lang="en-US" altLang="ja-JP" u="sng" dirty="0" smtClean="0"/>
              <a:t>	460</a:t>
            </a:r>
            <a:r>
              <a:rPr lang="ja-JP" altLang="en-US" u="sng" dirty="0" smtClean="0"/>
              <a:t>　</a:t>
            </a:r>
            <a:endParaRPr lang="en-US" altLang="ja-JP" u="sng" dirty="0" smtClean="0"/>
          </a:p>
          <a:p>
            <a:pPr lvl="1"/>
            <a:r>
              <a:rPr lang="ja-JP" altLang="en-US" dirty="0" smtClean="0"/>
              <a:t>「給料」勘定は，費用項目。</a:t>
            </a:r>
            <a:endParaRPr lang="en-US" altLang="ja-JP" dirty="0" smtClean="0"/>
          </a:p>
          <a:p>
            <a:pPr lvl="1"/>
            <a:r>
              <a:rPr lang="ja-JP" altLang="en-US" dirty="0"/>
              <a:t>立替金</a:t>
            </a:r>
            <a:r>
              <a:rPr lang="ja-JP" altLang="en-US" dirty="0" smtClean="0"/>
              <a:t>を減少させ，残額を</a:t>
            </a:r>
            <a:r>
              <a:rPr lang="ja-JP" altLang="en-US" dirty="0"/>
              <a:t>現金</a:t>
            </a:r>
            <a:r>
              <a:rPr lang="ja-JP" altLang="en-US" dirty="0" smtClean="0"/>
              <a:t>で支払うという処理をする。</a:t>
            </a:r>
            <a:endParaRPr lang="en-US" altLang="ja-JP" dirty="0"/>
          </a:p>
        </p:txBody>
      </p:sp>
      <p:sp>
        <p:nvSpPr>
          <p:cNvPr id="4" name="スライド番号プレースホルダー 3"/>
          <p:cNvSpPr>
            <a:spLocks noGrp="1"/>
          </p:cNvSpPr>
          <p:nvPr>
            <p:ph type="sldNum" sz="quarter" idx="12"/>
          </p:nvPr>
        </p:nvSpPr>
        <p:spPr/>
        <p:txBody>
          <a:bodyPr>
            <a:normAutofit fontScale="85000" lnSpcReduction="20000"/>
          </a:bodyPr>
          <a:lstStyle/>
          <a:p>
            <a:fld id="{C84104EB-AF9B-4A05-B748-F20822902FB3}" type="slidenum">
              <a:rPr kumimoji="1" lang="ja-JP" altLang="en-US" smtClean="0"/>
              <a:pPr/>
              <a:t>32</a:t>
            </a:fld>
            <a:endParaRPr kumimoji="1" lang="ja-JP" altLang="en-US"/>
          </a:p>
        </p:txBody>
      </p:sp>
    </p:spTree>
    <p:extLst>
      <p:ext uri="{BB962C8B-B14F-4D97-AF65-F5344CB8AC3E}">
        <p14:creationId xmlns:p14="http://schemas.microsoft.com/office/powerpoint/2010/main" val="36210641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CASE</a:t>
            </a:r>
            <a:r>
              <a:rPr kumimoji="1" lang="ja-JP" altLang="en-US" dirty="0" smtClean="0"/>
              <a:t>　</a:t>
            </a:r>
            <a:r>
              <a:rPr lang="en-US" altLang="ja-JP" dirty="0" smtClean="0"/>
              <a:t>59</a:t>
            </a:r>
            <a:r>
              <a:rPr kumimoji="1" lang="ja-JP" altLang="en-US" dirty="0" smtClean="0"/>
              <a:t>　源泉徴収</a:t>
            </a:r>
            <a:endParaRPr kumimoji="1" lang="ja-JP" altLang="en-US" sz="3200" dirty="0"/>
          </a:p>
        </p:txBody>
      </p:sp>
      <p:sp>
        <p:nvSpPr>
          <p:cNvPr id="3" name="コンテンツ プレースホルダー 2"/>
          <p:cNvSpPr>
            <a:spLocks noGrp="1"/>
          </p:cNvSpPr>
          <p:nvPr>
            <p:ph sz="quarter" idx="1"/>
          </p:nvPr>
        </p:nvSpPr>
        <p:spPr>
          <a:xfrm>
            <a:off x="612648" y="1600200"/>
            <a:ext cx="8153400" cy="4997152"/>
          </a:xfrm>
        </p:spPr>
        <p:txBody>
          <a:bodyPr>
            <a:normAutofit/>
          </a:bodyPr>
          <a:lstStyle/>
          <a:p>
            <a:r>
              <a:rPr lang="ja-JP" altLang="en-US" dirty="0"/>
              <a:t>従業員</a:t>
            </a:r>
            <a:r>
              <a:rPr lang="ja-JP" altLang="en-US" dirty="0" smtClean="0"/>
              <a:t>は給料のいくらかの割合を所得税として納める必要があるが，企業がこれを代行することを源泉徴収という。</a:t>
            </a:r>
            <a:endParaRPr lang="en-US" altLang="ja-JP" dirty="0" smtClean="0"/>
          </a:p>
          <a:p>
            <a:r>
              <a:rPr lang="ja-JP" altLang="en-US" dirty="0" smtClean="0"/>
              <a:t>給料</a:t>
            </a:r>
            <a:r>
              <a:rPr lang="en-US" altLang="ja-JP" dirty="0" smtClean="0"/>
              <a:t>500</a:t>
            </a:r>
            <a:r>
              <a:rPr lang="ja-JP" altLang="en-US" dirty="0" smtClean="0"/>
              <a:t>円のうち，源泉徴収税額</a:t>
            </a:r>
            <a:r>
              <a:rPr lang="en-US" altLang="ja-JP" dirty="0" smtClean="0"/>
              <a:t>50</a:t>
            </a:r>
            <a:r>
              <a:rPr lang="ja-JP" altLang="en-US" dirty="0" smtClean="0"/>
              <a:t>円を差し引いて残額を現金で支払った。</a:t>
            </a:r>
            <a:endParaRPr lang="en-US" altLang="ja-JP" dirty="0" smtClean="0"/>
          </a:p>
          <a:p>
            <a:pPr lvl="1"/>
            <a:r>
              <a:rPr lang="ja-JP" altLang="en-US" u="sng" dirty="0" smtClean="0"/>
              <a:t>給料　</a:t>
            </a:r>
            <a:r>
              <a:rPr lang="en-US" altLang="ja-JP" u="sng" dirty="0" smtClean="0"/>
              <a:t>500	</a:t>
            </a:r>
            <a:r>
              <a:rPr lang="ja-JP" altLang="en-US" u="sng" dirty="0" smtClean="0"/>
              <a:t>／</a:t>
            </a:r>
            <a:r>
              <a:rPr lang="en-US" altLang="ja-JP" u="sng" dirty="0" smtClean="0"/>
              <a:t>	</a:t>
            </a:r>
            <a:r>
              <a:rPr lang="ja-JP" altLang="en-US" u="sng" dirty="0" smtClean="0"/>
              <a:t>預り金  </a:t>
            </a:r>
            <a:r>
              <a:rPr lang="en-US" altLang="ja-JP" u="sng" dirty="0" smtClean="0"/>
              <a:t>50</a:t>
            </a:r>
            <a:br>
              <a:rPr lang="en-US" altLang="ja-JP" u="sng" dirty="0" smtClean="0"/>
            </a:br>
            <a:r>
              <a:rPr lang="ja-JP" altLang="en-US" u="sng" dirty="0" smtClean="0"/>
              <a:t>　　　　　　　　　　　　　　現金</a:t>
            </a:r>
            <a:r>
              <a:rPr lang="en-US" altLang="ja-JP" u="sng" dirty="0" smtClean="0"/>
              <a:t>	450</a:t>
            </a:r>
            <a:r>
              <a:rPr lang="ja-JP" altLang="en-US" u="sng" dirty="0" smtClean="0"/>
              <a:t>　</a:t>
            </a:r>
            <a:endParaRPr lang="en-US" altLang="ja-JP" u="sng" dirty="0" smtClean="0"/>
          </a:p>
          <a:p>
            <a:pPr lvl="1"/>
            <a:r>
              <a:rPr lang="ja-JP" altLang="en-US" dirty="0" smtClean="0"/>
              <a:t>「預り金」勘定は，将来，預かった金額を別の誰かに払う必要があるため，負債項目となる。</a:t>
            </a:r>
            <a:endParaRPr lang="en-US" altLang="ja-JP" dirty="0"/>
          </a:p>
        </p:txBody>
      </p:sp>
      <p:sp>
        <p:nvSpPr>
          <p:cNvPr id="4" name="スライド番号プレースホルダー 3"/>
          <p:cNvSpPr>
            <a:spLocks noGrp="1"/>
          </p:cNvSpPr>
          <p:nvPr>
            <p:ph type="sldNum" sz="quarter" idx="12"/>
          </p:nvPr>
        </p:nvSpPr>
        <p:spPr/>
        <p:txBody>
          <a:bodyPr>
            <a:normAutofit fontScale="85000" lnSpcReduction="20000"/>
          </a:bodyPr>
          <a:lstStyle/>
          <a:p>
            <a:fld id="{C84104EB-AF9B-4A05-B748-F20822902FB3}" type="slidenum">
              <a:rPr kumimoji="1" lang="ja-JP" altLang="en-US" smtClean="0"/>
              <a:pPr/>
              <a:t>33</a:t>
            </a:fld>
            <a:endParaRPr kumimoji="1" lang="ja-JP" altLang="en-US"/>
          </a:p>
        </p:txBody>
      </p:sp>
    </p:spTree>
    <p:extLst>
      <p:ext uri="{BB962C8B-B14F-4D97-AF65-F5344CB8AC3E}">
        <p14:creationId xmlns:p14="http://schemas.microsoft.com/office/powerpoint/2010/main" val="40776611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CASE</a:t>
            </a:r>
            <a:r>
              <a:rPr kumimoji="1" lang="ja-JP" altLang="en-US" dirty="0" smtClean="0"/>
              <a:t>　</a:t>
            </a:r>
            <a:r>
              <a:rPr lang="en-US" altLang="ja-JP" dirty="0"/>
              <a:t>60</a:t>
            </a:r>
            <a:r>
              <a:rPr kumimoji="1" lang="ja-JP" altLang="en-US" dirty="0" smtClean="0"/>
              <a:t>　預り金の支払い</a:t>
            </a:r>
            <a:endParaRPr kumimoji="1" lang="ja-JP" altLang="en-US" sz="3200" dirty="0"/>
          </a:p>
        </p:txBody>
      </p:sp>
      <p:sp>
        <p:nvSpPr>
          <p:cNvPr id="3" name="コンテンツ プレースホルダー 2"/>
          <p:cNvSpPr>
            <a:spLocks noGrp="1"/>
          </p:cNvSpPr>
          <p:nvPr>
            <p:ph sz="quarter" idx="1"/>
          </p:nvPr>
        </p:nvSpPr>
        <p:spPr>
          <a:xfrm>
            <a:off x="612648" y="1600200"/>
            <a:ext cx="8153400" cy="4997152"/>
          </a:xfrm>
        </p:spPr>
        <p:txBody>
          <a:bodyPr>
            <a:normAutofit/>
          </a:bodyPr>
          <a:lstStyle/>
          <a:p>
            <a:r>
              <a:rPr lang="ja-JP" altLang="en-US" dirty="0" smtClean="0"/>
              <a:t>預り金として処理していた源泉徴収額</a:t>
            </a:r>
            <a:r>
              <a:rPr lang="en-US" altLang="ja-JP" dirty="0" smtClean="0"/>
              <a:t>50</a:t>
            </a:r>
            <a:r>
              <a:rPr lang="ja-JP" altLang="en-US" dirty="0" smtClean="0"/>
              <a:t>円を，税務署に現金で納付した。</a:t>
            </a:r>
            <a:endParaRPr lang="en-US" altLang="ja-JP" dirty="0" smtClean="0"/>
          </a:p>
          <a:p>
            <a:pPr lvl="1"/>
            <a:r>
              <a:rPr lang="ja-JP" altLang="en-US" u="sng" dirty="0"/>
              <a:t>預り金</a:t>
            </a:r>
            <a:r>
              <a:rPr lang="ja-JP" altLang="en-US" u="sng" dirty="0" smtClean="0"/>
              <a:t>　</a:t>
            </a:r>
            <a:r>
              <a:rPr lang="en-US" altLang="ja-JP" u="sng" dirty="0" smtClean="0"/>
              <a:t>50	</a:t>
            </a:r>
            <a:r>
              <a:rPr lang="ja-JP" altLang="en-US" u="sng" dirty="0" smtClean="0"/>
              <a:t>／</a:t>
            </a:r>
            <a:r>
              <a:rPr lang="en-US" altLang="ja-JP" u="sng" dirty="0" smtClean="0"/>
              <a:t>	</a:t>
            </a:r>
            <a:r>
              <a:rPr lang="ja-JP" altLang="en-US" u="sng" dirty="0"/>
              <a:t>現金</a:t>
            </a:r>
            <a:r>
              <a:rPr lang="ja-JP" altLang="en-US" u="sng" dirty="0" smtClean="0"/>
              <a:t>  </a:t>
            </a:r>
            <a:r>
              <a:rPr lang="en-US" altLang="ja-JP" u="sng" dirty="0" smtClean="0"/>
              <a:t>50</a:t>
            </a:r>
          </a:p>
          <a:p>
            <a:pPr lvl="1"/>
            <a:r>
              <a:rPr lang="ja-JP" altLang="en-US" dirty="0" smtClean="0"/>
              <a:t>「預り金」という負債項目が減少した，と処理する。</a:t>
            </a:r>
            <a:endParaRPr lang="en-US" altLang="ja-JP" dirty="0"/>
          </a:p>
        </p:txBody>
      </p:sp>
      <p:sp>
        <p:nvSpPr>
          <p:cNvPr id="4" name="スライド番号プレースホルダー 3"/>
          <p:cNvSpPr>
            <a:spLocks noGrp="1"/>
          </p:cNvSpPr>
          <p:nvPr>
            <p:ph type="sldNum" sz="quarter" idx="12"/>
          </p:nvPr>
        </p:nvSpPr>
        <p:spPr/>
        <p:txBody>
          <a:bodyPr>
            <a:normAutofit fontScale="85000" lnSpcReduction="20000"/>
          </a:bodyPr>
          <a:lstStyle/>
          <a:p>
            <a:fld id="{C84104EB-AF9B-4A05-B748-F20822902FB3}" type="slidenum">
              <a:rPr kumimoji="1" lang="ja-JP" altLang="en-US" smtClean="0"/>
              <a:pPr/>
              <a:t>34</a:t>
            </a:fld>
            <a:endParaRPr kumimoji="1" lang="ja-JP" altLang="en-US"/>
          </a:p>
        </p:txBody>
      </p:sp>
    </p:spTree>
    <p:extLst>
      <p:ext uri="{BB962C8B-B14F-4D97-AF65-F5344CB8AC3E}">
        <p14:creationId xmlns:p14="http://schemas.microsoft.com/office/powerpoint/2010/main" val="43084369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CASE</a:t>
            </a:r>
            <a:r>
              <a:rPr kumimoji="1" lang="ja-JP" altLang="en-US" dirty="0" smtClean="0"/>
              <a:t>　</a:t>
            </a:r>
            <a:r>
              <a:rPr lang="en-US" altLang="ja-JP" dirty="0" smtClean="0"/>
              <a:t>61</a:t>
            </a:r>
            <a:r>
              <a:rPr kumimoji="1" lang="ja-JP" altLang="en-US" dirty="0" smtClean="0"/>
              <a:t>　商品券</a:t>
            </a:r>
            <a:endParaRPr kumimoji="1" lang="ja-JP" altLang="en-US" sz="3200" dirty="0"/>
          </a:p>
        </p:txBody>
      </p:sp>
      <p:sp>
        <p:nvSpPr>
          <p:cNvPr id="3" name="コンテンツ プレースホルダー 2"/>
          <p:cNvSpPr>
            <a:spLocks noGrp="1"/>
          </p:cNvSpPr>
          <p:nvPr>
            <p:ph sz="quarter" idx="1"/>
          </p:nvPr>
        </p:nvSpPr>
        <p:spPr>
          <a:xfrm>
            <a:off x="612648" y="1600200"/>
            <a:ext cx="8153400" cy="4997152"/>
          </a:xfrm>
        </p:spPr>
        <p:txBody>
          <a:bodyPr>
            <a:normAutofit/>
          </a:bodyPr>
          <a:lstStyle/>
          <a:p>
            <a:r>
              <a:rPr lang="ja-JP" altLang="en-US" dirty="0" smtClean="0"/>
              <a:t>商品券</a:t>
            </a:r>
            <a:r>
              <a:rPr lang="en-US" altLang="ja-JP" dirty="0" smtClean="0"/>
              <a:t>100</a:t>
            </a:r>
            <a:r>
              <a:rPr lang="ja-JP" altLang="en-US" dirty="0" smtClean="0"/>
              <a:t>円を発行し，現金を受け取った。</a:t>
            </a:r>
            <a:endParaRPr lang="en-US" altLang="ja-JP" dirty="0" smtClean="0"/>
          </a:p>
          <a:p>
            <a:pPr lvl="1"/>
            <a:r>
              <a:rPr lang="ja-JP" altLang="en-US" u="sng" dirty="0" smtClean="0"/>
              <a:t>現金　</a:t>
            </a:r>
            <a:r>
              <a:rPr lang="en-US" altLang="ja-JP" u="sng" dirty="0"/>
              <a:t>10</a:t>
            </a:r>
            <a:r>
              <a:rPr lang="en-US" altLang="ja-JP" u="sng" dirty="0" smtClean="0"/>
              <a:t>0	</a:t>
            </a:r>
            <a:r>
              <a:rPr lang="ja-JP" altLang="en-US" u="sng" dirty="0" smtClean="0"/>
              <a:t>／</a:t>
            </a:r>
            <a:r>
              <a:rPr lang="en-US" altLang="ja-JP" u="sng" dirty="0" smtClean="0"/>
              <a:t>	</a:t>
            </a:r>
            <a:r>
              <a:rPr lang="ja-JP" altLang="en-US" u="sng" dirty="0"/>
              <a:t>商品券</a:t>
            </a:r>
            <a:r>
              <a:rPr lang="ja-JP" altLang="en-US" u="sng" dirty="0" smtClean="0"/>
              <a:t>  </a:t>
            </a:r>
            <a:r>
              <a:rPr lang="en-US" altLang="ja-JP" u="sng" dirty="0"/>
              <a:t>10</a:t>
            </a:r>
            <a:r>
              <a:rPr lang="en-US" altLang="ja-JP" u="sng" dirty="0" smtClean="0"/>
              <a:t>0</a:t>
            </a:r>
          </a:p>
          <a:p>
            <a:pPr lvl="1"/>
            <a:r>
              <a:rPr lang="ja-JP" altLang="en-US" dirty="0" smtClean="0"/>
              <a:t>「商品券」勘定は，将来，その商品券を発行した顧客に商品などを提供する義務が生じるため，負債項目である。</a:t>
            </a:r>
            <a:endParaRPr lang="en-US" altLang="ja-JP" dirty="0"/>
          </a:p>
        </p:txBody>
      </p:sp>
      <p:sp>
        <p:nvSpPr>
          <p:cNvPr id="4" name="スライド番号プレースホルダー 3"/>
          <p:cNvSpPr>
            <a:spLocks noGrp="1"/>
          </p:cNvSpPr>
          <p:nvPr>
            <p:ph type="sldNum" sz="quarter" idx="12"/>
          </p:nvPr>
        </p:nvSpPr>
        <p:spPr/>
        <p:txBody>
          <a:bodyPr>
            <a:normAutofit fontScale="85000" lnSpcReduction="20000"/>
          </a:bodyPr>
          <a:lstStyle/>
          <a:p>
            <a:fld id="{C84104EB-AF9B-4A05-B748-F20822902FB3}" type="slidenum">
              <a:rPr kumimoji="1" lang="ja-JP" altLang="en-US" smtClean="0"/>
              <a:pPr/>
              <a:t>35</a:t>
            </a:fld>
            <a:endParaRPr kumimoji="1" lang="ja-JP" altLang="en-US"/>
          </a:p>
        </p:txBody>
      </p:sp>
    </p:spTree>
    <p:extLst>
      <p:ext uri="{BB962C8B-B14F-4D97-AF65-F5344CB8AC3E}">
        <p14:creationId xmlns:p14="http://schemas.microsoft.com/office/powerpoint/2010/main" val="15068360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CASE</a:t>
            </a:r>
            <a:r>
              <a:rPr kumimoji="1" lang="ja-JP" altLang="en-US" dirty="0" smtClean="0"/>
              <a:t>　</a:t>
            </a:r>
            <a:r>
              <a:rPr lang="en-US" altLang="ja-JP" dirty="0" smtClean="0"/>
              <a:t>62</a:t>
            </a:r>
            <a:r>
              <a:rPr kumimoji="1" lang="ja-JP" altLang="en-US" dirty="0" smtClean="0"/>
              <a:t>　商品券の利用</a:t>
            </a:r>
            <a:endParaRPr kumimoji="1" lang="ja-JP" altLang="en-US" sz="3200" dirty="0"/>
          </a:p>
        </p:txBody>
      </p:sp>
      <p:sp>
        <p:nvSpPr>
          <p:cNvPr id="3" name="コンテンツ プレースホルダー 2"/>
          <p:cNvSpPr>
            <a:spLocks noGrp="1"/>
          </p:cNvSpPr>
          <p:nvPr>
            <p:ph sz="quarter" idx="1"/>
          </p:nvPr>
        </p:nvSpPr>
        <p:spPr>
          <a:xfrm>
            <a:off x="612648" y="1600200"/>
            <a:ext cx="8153400" cy="4997152"/>
          </a:xfrm>
        </p:spPr>
        <p:txBody>
          <a:bodyPr>
            <a:normAutofit/>
          </a:bodyPr>
          <a:lstStyle/>
          <a:p>
            <a:r>
              <a:rPr lang="ja-JP" altLang="en-US" dirty="0" smtClean="0"/>
              <a:t>商品</a:t>
            </a:r>
            <a:r>
              <a:rPr lang="en-US" altLang="ja-JP" dirty="0" smtClean="0"/>
              <a:t>150</a:t>
            </a:r>
            <a:r>
              <a:rPr lang="ja-JP" altLang="en-US" dirty="0" smtClean="0"/>
              <a:t>円を売り上げ，商品券</a:t>
            </a:r>
            <a:r>
              <a:rPr lang="en-US" altLang="ja-JP" dirty="0" smtClean="0"/>
              <a:t>100</a:t>
            </a:r>
            <a:r>
              <a:rPr lang="ja-JP" altLang="en-US" dirty="0" smtClean="0"/>
              <a:t>円と現金</a:t>
            </a:r>
            <a:r>
              <a:rPr lang="en-US" altLang="ja-JP" dirty="0" smtClean="0"/>
              <a:t>50</a:t>
            </a:r>
            <a:r>
              <a:rPr lang="ja-JP" altLang="en-US" dirty="0" smtClean="0"/>
              <a:t>円を受け取った。</a:t>
            </a:r>
            <a:endParaRPr lang="en-US" altLang="ja-JP" dirty="0" smtClean="0"/>
          </a:p>
          <a:p>
            <a:pPr lvl="1"/>
            <a:r>
              <a:rPr lang="ja-JP" altLang="en-US" u="sng" dirty="0"/>
              <a:t>商品券</a:t>
            </a:r>
            <a:r>
              <a:rPr lang="ja-JP" altLang="en-US" u="sng" dirty="0" smtClean="0"/>
              <a:t>　</a:t>
            </a:r>
            <a:r>
              <a:rPr lang="en-US" altLang="ja-JP" u="sng" dirty="0"/>
              <a:t>10</a:t>
            </a:r>
            <a:r>
              <a:rPr lang="en-US" altLang="ja-JP" u="sng" dirty="0" smtClean="0"/>
              <a:t>0	</a:t>
            </a:r>
            <a:r>
              <a:rPr lang="ja-JP" altLang="en-US" u="sng" dirty="0" smtClean="0"/>
              <a:t>／</a:t>
            </a:r>
            <a:r>
              <a:rPr lang="en-US" altLang="ja-JP" u="sng" dirty="0" smtClean="0"/>
              <a:t>	</a:t>
            </a:r>
            <a:r>
              <a:rPr lang="ja-JP" altLang="en-US" u="sng" dirty="0" smtClean="0"/>
              <a:t>売上  </a:t>
            </a:r>
            <a:r>
              <a:rPr lang="en-US" altLang="ja-JP" u="sng" dirty="0" smtClean="0"/>
              <a:t>150</a:t>
            </a:r>
            <a:br>
              <a:rPr lang="en-US" altLang="ja-JP" u="sng" dirty="0" smtClean="0"/>
            </a:br>
            <a:r>
              <a:rPr lang="ja-JP" altLang="en-US" u="sng" dirty="0" smtClean="0"/>
              <a:t>現金　　 </a:t>
            </a:r>
            <a:r>
              <a:rPr lang="en-US" altLang="ja-JP" u="sng" dirty="0" smtClean="0"/>
              <a:t>50</a:t>
            </a:r>
            <a:r>
              <a:rPr lang="ja-JP" altLang="en-US" u="sng" dirty="0" smtClean="0"/>
              <a:t>　　　　　　　　　　　　　</a:t>
            </a:r>
            <a:r>
              <a:rPr lang="ja-JP" altLang="en-US" u="sng" dirty="0" smtClean="0">
                <a:solidFill>
                  <a:schemeClr val="bg1"/>
                </a:solidFill>
              </a:rPr>
              <a:t>｜</a:t>
            </a:r>
            <a:endParaRPr lang="en-US" altLang="ja-JP" u="sng" dirty="0" smtClean="0">
              <a:solidFill>
                <a:schemeClr val="bg1"/>
              </a:solidFill>
            </a:endParaRPr>
          </a:p>
          <a:p>
            <a:pPr lvl="1"/>
            <a:r>
              <a:rPr lang="ja-JP" altLang="en-US" dirty="0" smtClean="0"/>
              <a:t>「商品券」という負債が減少したように処理する。</a:t>
            </a:r>
            <a:endParaRPr lang="en-US" altLang="ja-JP" dirty="0"/>
          </a:p>
        </p:txBody>
      </p:sp>
      <p:sp>
        <p:nvSpPr>
          <p:cNvPr id="4" name="スライド番号プレースホルダー 3"/>
          <p:cNvSpPr>
            <a:spLocks noGrp="1"/>
          </p:cNvSpPr>
          <p:nvPr>
            <p:ph type="sldNum" sz="quarter" idx="12"/>
          </p:nvPr>
        </p:nvSpPr>
        <p:spPr/>
        <p:txBody>
          <a:bodyPr>
            <a:normAutofit fontScale="85000" lnSpcReduction="20000"/>
          </a:bodyPr>
          <a:lstStyle/>
          <a:p>
            <a:fld id="{C84104EB-AF9B-4A05-B748-F20822902FB3}" type="slidenum">
              <a:rPr kumimoji="1" lang="ja-JP" altLang="en-US" smtClean="0"/>
              <a:pPr/>
              <a:t>36</a:t>
            </a:fld>
            <a:endParaRPr kumimoji="1" lang="ja-JP" altLang="en-US"/>
          </a:p>
        </p:txBody>
      </p:sp>
    </p:spTree>
    <p:extLst>
      <p:ext uri="{BB962C8B-B14F-4D97-AF65-F5344CB8AC3E}">
        <p14:creationId xmlns:p14="http://schemas.microsoft.com/office/powerpoint/2010/main" val="35147072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CASE</a:t>
            </a:r>
            <a:r>
              <a:rPr kumimoji="1" lang="ja-JP" altLang="en-US" dirty="0" smtClean="0"/>
              <a:t>　</a:t>
            </a:r>
            <a:r>
              <a:rPr lang="en-US" altLang="ja-JP" dirty="0" smtClean="0"/>
              <a:t>63</a:t>
            </a:r>
            <a:r>
              <a:rPr kumimoji="1" lang="ja-JP" altLang="en-US" dirty="0" smtClean="0"/>
              <a:t>　</a:t>
            </a:r>
            <a:r>
              <a:rPr lang="ja-JP" altLang="en-US" dirty="0"/>
              <a:t>他店</a:t>
            </a:r>
            <a:r>
              <a:rPr kumimoji="1" lang="ja-JP" altLang="en-US" dirty="0" smtClean="0"/>
              <a:t>商品券</a:t>
            </a:r>
            <a:endParaRPr kumimoji="1" lang="ja-JP" altLang="en-US" sz="3200" dirty="0"/>
          </a:p>
        </p:txBody>
      </p:sp>
      <p:sp>
        <p:nvSpPr>
          <p:cNvPr id="3" name="コンテンツ プレースホルダー 2"/>
          <p:cNvSpPr>
            <a:spLocks noGrp="1"/>
          </p:cNvSpPr>
          <p:nvPr>
            <p:ph sz="quarter" idx="1"/>
          </p:nvPr>
        </p:nvSpPr>
        <p:spPr>
          <a:xfrm>
            <a:off x="612648" y="1600200"/>
            <a:ext cx="8153400" cy="4997152"/>
          </a:xfrm>
        </p:spPr>
        <p:txBody>
          <a:bodyPr>
            <a:normAutofit/>
          </a:bodyPr>
          <a:lstStyle/>
          <a:p>
            <a:r>
              <a:rPr lang="ja-JP" altLang="en-US" dirty="0" smtClean="0"/>
              <a:t>商品</a:t>
            </a:r>
            <a:r>
              <a:rPr lang="en-US" altLang="ja-JP" dirty="0" smtClean="0"/>
              <a:t>150</a:t>
            </a:r>
            <a:r>
              <a:rPr lang="ja-JP" altLang="en-US" dirty="0" smtClean="0"/>
              <a:t>円を売り上げ，他店商品券</a:t>
            </a:r>
            <a:r>
              <a:rPr lang="en-US" altLang="ja-JP" dirty="0" smtClean="0"/>
              <a:t>100</a:t>
            </a:r>
            <a:r>
              <a:rPr lang="ja-JP" altLang="en-US" dirty="0" smtClean="0"/>
              <a:t>円と現金</a:t>
            </a:r>
            <a:r>
              <a:rPr lang="en-US" altLang="ja-JP" dirty="0" smtClean="0"/>
              <a:t>50</a:t>
            </a:r>
            <a:r>
              <a:rPr lang="ja-JP" altLang="en-US" dirty="0" smtClean="0"/>
              <a:t>円を受け取った。</a:t>
            </a:r>
            <a:endParaRPr lang="en-US" altLang="ja-JP" dirty="0" smtClean="0"/>
          </a:p>
          <a:p>
            <a:pPr lvl="1"/>
            <a:r>
              <a:rPr lang="ja-JP" altLang="en-US" u="sng" dirty="0" smtClean="0"/>
              <a:t>他店商品券　</a:t>
            </a:r>
            <a:r>
              <a:rPr lang="en-US" altLang="ja-JP" u="sng" dirty="0"/>
              <a:t>10</a:t>
            </a:r>
            <a:r>
              <a:rPr lang="en-US" altLang="ja-JP" u="sng" dirty="0" smtClean="0"/>
              <a:t>0	</a:t>
            </a:r>
            <a:r>
              <a:rPr lang="ja-JP" altLang="en-US" u="sng" dirty="0" smtClean="0"/>
              <a:t>／</a:t>
            </a:r>
            <a:r>
              <a:rPr lang="en-US" altLang="ja-JP" u="sng" dirty="0" smtClean="0"/>
              <a:t>	</a:t>
            </a:r>
            <a:r>
              <a:rPr lang="ja-JP" altLang="en-US" u="sng" dirty="0" smtClean="0"/>
              <a:t>売上  </a:t>
            </a:r>
            <a:r>
              <a:rPr lang="en-US" altLang="ja-JP" u="sng" dirty="0" smtClean="0"/>
              <a:t>150</a:t>
            </a:r>
            <a:br>
              <a:rPr lang="en-US" altLang="ja-JP" u="sng" dirty="0" smtClean="0"/>
            </a:br>
            <a:r>
              <a:rPr lang="ja-JP" altLang="en-US" u="sng" dirty="0" smtClean="0"/>
              <a:t>現金　　 </a:t>
            </a:r>
            <a:r>
              <a:rPr lang="en-US" altLang="ja-JP" u="sng" dirty="0" smtClean="0"/>
              <a:t>	50</a:t>
            </a:r>
            <a:r>
              <a:rPr lang="ja-JP" altLang="en-US" u="sng" dirty="0" smtClean="0"/>
              <a:t>　　　　　　　　　　　　　</a:t>
            </a:r>
            <a:r>
              <a:rPr lang="ja-JP" altLang="en-US" u="sng" dirty="0" smtClean="0">
                <a:solidFill>
                  <a:schemeClr val="bg1"/>
                </a:solidFill>
              </a:rPr>
              <a:t>｜</a:t>
            </a:r>
            <a:endParaRPr lang="en-US" altLang="ja-JP" u="sng" dirty="0" smtClean="0">
              <a:solidFill>
                <a:schemeClr val="bg1"/>
              </a:solidFill>
            </a:endParaRPr>
          </a:p>
          <a:p>
            <a:pPr lvl="1"/>
            <a:r>
              <a:rPr lang="ja-JP" altLang="en-US" dirty="0" smtClean="0"/>
              <a:t>「他店商品券」は，資産項目。</a:t>
            </a:r>
            <a:endParaRPr lang="en-US" altLang="ja-JP" dirty="0"/>
          </a:p>
        </p:txBody>
      </p:sp>
      <p:sp>
        <p:nvSpPr>
          <p:cNvPr id="4" name="スライド番号プレースホルダー 3"/>
          <p:cNvSpPr>
            <a:spLocks noGrp="1"/>
          </p:cNvSpPr>
          <p:nvPr>
            <p:ph type="sldNum" sz="quarter" idx="12"/>
          </p:nvPr>
        </p:nvSpPr>
        <p:spPr/>
        <p:txBody>
          <a:bodyPr>
            <a:normAutofit fontScale="85000" lnSpcReduction="20000"/>
          </a:bodyPr>
          <a:lstStyle/>
          <a:p>
            <a:fld id="{C84104EB-AF9B-4A05-B748-F20822902FB3}" type="slidenum">
              <a:rPr kumimoji="1" lang="ja-JP" altLang="en-US" smtClean="0"/>
              <a:pPr/>
              <a:t>37</a:t>
            </a:fld>
            <a:endParaRPr kumimoji="1" lang="ja-JP" altLang="en-US"/>
          </a:p>
        </p:txBody>
      </p:sp>
    </p:spTree>
    <p:extLst>
      <p:ext uri="{BB962C8B-B14F-4D97-AF65-F5344CB8AC3E}">
        <p14:creationId xmlns:p14="http://schemas.microsoft.com/office/powerpoint/2010/main" val="176821410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CASE</a:t>
            </a:r>
            <a:r>
              <a:rPr kumimoji="1" lang="ja-JP" altLang="en-US" dirty="0" smtClean="0"/>
              <a:t>　</a:t>
            </a:r>
            <a:r>
              <a:rPr lang="en-US" altLang="ja-JP" dirty="0" smtClean="0"/>
              <a:t>64</a:t>
            </a:r>
            <a:r>
              <a:rPr kumimoji="1" lang="ja-JP" altLang="en-US" dirty="0" smtClean="0"/>
              <a:t>　</a:t>
            </a:r>
            <a:r>
              <a:rPr lang="ja-JP" altLang="en-US" dirty="0"/>
              <a:t>他店</a:t>
            </a:r>
            <a:r>
              <a:rPr kumimoji="1" lang="ja-JP" altLang="en-US" dirty="0" smtClean="0"/>
              <a:t>商品券の精算</a:t>
            </a:r>
            <a:endParaRPr kumimoji="1" lang="ja-JP" altLang="en-US" sz="3200" dirty="0"/>
          </a:p>
        </p:txBody>
      </p:sp>
      <p:sp>
        <p:nvSpPr>
          <p:cNvPr id="3" name="コンテンツ プレースホルダー 2"/>
          <p:cNvSpPr>
            <a:spLocks noGrp="1"/>
          </p:cNvSpPr>
          <p:nvPr>
            <p:ph sz="quarter" idx="1"/>
          </p:nvPr>
        </p:nvSpPr>
        <p:spPr>
          <a:xfrm>
            <a:off x="612648" y="1600200"/>
            <a:ext cx="8153400" cy="4997152"/>
          </a:xfrm>
        </p:spPr>
        <p:txBody>
          <a:bodyPr>
            <a:normAutofit/>
          </a:bodyPr>
          <a:lstStyle/>
          <a:p>
            <a:r>
              <a:rPr lang="ja-JP" altLang="en-US" dirty="0" smtClean="0"/>
              <a:t>当店が保有する他店商品券</a:t>
            </a:r>
            <a:r>
              <a:rPr lang="en-US" altLang="ja-JP" dirty="0" smtClean="0"/>
              <a:t>100</a:t>
            </a:r>
            <a:r>
              <a:rPr lang="ja-JP" altLang="en-US" dirty="0" smtClean="0"/>
              <a:t>円と，他店が保有する当店商品券</a:t>
            </a:r>
            <a:r>
              <a:rPr lang="en-US" altLang="ja-JP" dirty="0" smtClean="0"/>
              <a:t>80</a:t>
            </a:r>
            <a:r>
              <a:rPr lang="ja-JP" altLang="en-US" dirty="0" smtClean="0"/>
              <a:t>円を交換し，残額は現金で精算した。</a:t>
            </a:r>
            <a:endParaRPr lang="en-US" altLang="ja-JP" dirty="0" smtClean="0"/>
          </a:p>
          <a:p>
            <a:pPr lvl="1"/>
            <a:r>
              <a:rPr lang="ja-JP" altLang="en-US" u="sng" dirty="0" smtClean="0"/>
              <a:t>商品券　</a:t>
            </a:r>
            <a:r>
              <a:rPr lang="en-US" altLang="ja-JP" u="sng" dirty="0"/>
              <a:t>8</a:t>
            </a:r>
            <a:r>
              <a:rPr lang="en-US" altLang="ja-JP" u="sng" dirty="0" smtClean="0"/>
              <a:t>0	</a:t>
            </a:r>
            <a:r>
              <a:rPr lang="ja-JP" altLang="en-US" u="sng" dirty="0" smtClean="0"/>
              <a:t>／</a:t>
            </a:r>
            <a:r>
              <a:rPr lang="en-US" altLang="ja-JP" u="sng" dirty="0" smtClean="0"/>
              <a:t>	</a:t>
            </a:r>
            <a:r>
              <a:rPr lang="ja-JP" altLang="en-US" u="sng" dirty="0" smtClean="0"/>
              <a:t>他店商品券  </a:t>
            </a:r>
            <a:r>
              <a:rPr lang="en-US" altLang="ja-JP" u="sng" dirty="0" smtClean="0"/>
              <a:t>100</a:t>
            </a:r>
            <a:br>
              <a:rPr lang="en-US" altLang="ja-JP" u="sng" dirty="0" smtClean="0"/>
            </a:br>
            <a:r>
              <a:rPr lang="ja-JP" altLang="en-US" u="sng" dirty="0" smtClean="0"/>
              <a:t>現金　 </a:t>
            </a:r>
            <a:r>
              <a:rPr lang="en-US" altLang="ja-JP" u="sng" dirty="0" smtClean="0"/>
              <a:t>	20</a:t>
            </a:r>
            <a:r>
              <a:rPr lang="en-US" altLang="ja-JP" u="sng" dirty="0"/>
              <a:t>	</a:t>
            </a:r>
            <a:r>
              <a:rPr lang="ja-JP" altLang="en-US" u="sng" dirty="0"/>
              <a:t>　</a:t>
            </a:r>
            <a:r>
              <a:rPr lang="ja-JP" altLang="en-US" u="sng" dirty="0" smtClean="0"/>
              <a:t>　　　　　　　　　　　　　　</a:t>
            </a:r>
            <a:r>
              <a:rPr lang="ja-JP" altLang="en-US" u="sng" dirty="0" smtClean="0">
                <a:solidFill>
                  <a:schemeClr val="bg1"/>
                </a:solidFill>
              </a:rPr>
              <a:t>｜</a:t>
            </a:r>
            <a:endParaRPr lang="en-US" altLang="ja-JP" u="sng" dirty="0" smtClean="0">
              <a:solidFill>
                <a:schemeClr val="bg1"/>
              </a:solidFill>
            </a:endParaRPr>
          </a:p>
          <a:p>
            <a:pPr lvl="1"/>
            <a:r>
              <a:rPr lang="ja-JP" altLang="en-US" dirty="0" smtClean="0"/>
              <a:t>「他店商品券」という資産が減ると同時に，「商品券」という負債も減る。</a:t>
            </a:r>
            <a:endParaRPr lang="en-US" altLang="ja-JP" dirty="0"/>
          </a:p>
        </p:txBody>
      </p:sp>
      <p:sp>
        <p:nvSpPr>
          <p:cNvPr id="4" name="スライド番号プレースホルダー 3"/>
          <p:cNvSpPr>
            <a:spLocks noGrp="1"/>
          </p:cNvSpPr>
          <p:nvPr>
            <p:ph type="sldNum" sz="quarter" idx="12"/>
          </p:nvPr>
        </p:nvSpPr>
        <p:spPr/>
        <p:txBody>
          <a:bodyPr>
            <a:normAutofit fontScale="85000" lnSpcReduction="20000"/>
          </a:bodyPr>
          <a:lstStyle/>
          <a:p>
            <a:fld id="{C84104EB-AF9B-4A05-B748-F20822902FB3}" type="slidenum">
              <a:rPr kumimoji="1" lang="ja-JP" altLang="en-US" smtClean="0"/>
              <a:pPr/>
              <a:t>38</a:t>
            </a:fld>
            <a:endParaRPr kumimoji="1" lang="ja-JP" altLang="en-US"/>
          </a:p>
        </p:txBody>
      </p:sp>
    </p:spTree>
    <p:extLst>
      <p:ext uri="{BB962C8B-B14F-4D97-AF65-F5344CB8AC3E}">
        <p14:creationId xmlns:p14="http://schemas.microsoft.com/office/powerpoint/2010/main" val="357994948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99592" y="332657"/>
            <a:ext cx="7315200" cy="864096"/>
          </a:xfrm>
        </p:spPr>
        <p:txBody>
          <a:bodyPr/>
          <a:lstStyle/>
          <a:p>
            <a:pPr algn="r"/>
            <a:r>
              <a:rPr lang="ja-JP" altLang="en-US" dirty="0" smtClean="0"/>
              <a:t>第</a:t>
            </a:r>
            <a:r>
              <a:rPr lang="en-US" altLang="ja-JP" dirty="0"/>
              <a:t>9</a:t>
            </a:r>
            <a:r>
              <a:rPr lang="ja-JP" altLang="en-US" dirty="0" smtClean="0"/>
              <a:t>章</a:t>
            </a:r>
            <a:r>
              <a:rPr kumimoji="1" lang="ja-JP" altLang="en-US" dirty="0" smtClean="0"/>
              <a:t>の勘定科目</a:t>
            </a:r>
            <a:endParaRPr kumimoji="1"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1694100970"/>
              </p:ext>
            </p:extLst>
          </p:nvPr>
        </p:nvGraphicFramePr>
        <p:xfrm>
          <a:off x="4572000" y="3429000"/>
          <a:ext cx="1944216" cy="1188132"/>
        </p:xfrm>
        <a:graphic>
          <a:graphicData uri="http://schemas.openxmlformats.org/drawingml/2006/table">
            <a:tbl>
              <a:tblPr firstRow="1" bandRow="1">
                <a:tableStyleId>{1FECB4D8-DB02-4DC6-A0A2-4F2EBAE1DC90}</a:tableStyleId>
              </a:tblPr>
              <a:tblGrid>
                <a:gridCol w="1944216"/>
              </a:tblGrid>
              <a:tr h="594066">
                <a:tc>
                  <a:txBody>
                    <a:bodyPr/>
                    <a:lstStyle/>
                    <a:p>
                      <a:pPr algn="ctr"/>
                      <a:r>
                        <a:rPr kumimoji="1" lang="ja-JP" altLang="en-US" sz="2400" dirty="0" smtClean="0"/>
                        <a:t>その他</a:t>
                      </a:r>
                      <a:endParaRPr kumimoji="1" lang="ja-JP" altLang="en-US" sz="2400" dirty="0"/>
                    </a:p>
                  </a:txBody>
                  <a:tcPr>
                    <a:lnR w="12700" cap="flat" cmpd="sng" algn="ctr">
                      <a:solidFill>
                        <a:schemeClr val="tx1"/>
                      </a:solidFill>
                      <a:prstDash val="solid"/>
                      <a:round/>
                      <a:headEnd type="none" w="med" len="med"/>
                      <a:tailEnd type="none" w="med" len="med"/>
                    </a:lnR>
                    <a:lnB w="12700" cmpd="sng">
                      <a:noFill/>
                    </a:lnB>
                    <a:solidFill>
                      <a:srgbClr val="C00000"/>
                    </a:solidFill>
                  </a:tcPr>
                </a:tc>
              </a:tr>
              <a:tr h="594066">
                <a:tc>
                  <a:txBody>
                    <a:bodyPr/>
                    <a:lstStyle/>
                    <a:p>
                      <a:r>
                        <a:rPr kumimoji="1" lang="ja-JP" altLang="en-US" sz="2400" dirty="0" smtClean="0"/>
                        <a:t>－</a:t>
                      </a:r>
                      <a:endParaRPr kumimoji="1" lang="ja-JP" altLang="en-US" sz="24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3888783077"/>
              </p:ext>
            </p:extLst>
          </p:nvPr>
        </p:nvGraphicFramePr>
        <p:xfrm>
          <a:off x="323528" y="1412776"/>
          <a:ext cx="3888432" cy="4752528"/>
        </p:xfrm>
        <a:graphic>
          <a:graphicData uri="http://schemas.openxmlformats.org/drawingml/2006/table">
            <a:tbl>
              <a:tblPr firstRow="1" bandRow="1">
                <a:tableStyleId>{1FECB4D8-DB02-4DC6-A0A2-4F2EBAE1DC90}</a:tableStyleId>
              </a:tblPr>
              <a:tblGrid>
                <a:gridCol w="1944216"/>
                <a:gridCol w="1944216"/>
              </a:tblGrid>
              <a:tr h="594066">
                <a:tc>
                  <a:txBody>
                    <a:bodyPr/>
                    <a:lstStyle/>
                    <a:p>
                      <a:pPr algn="ctr"/>
                      <a:r>
                        <a:rPr kumimoji="1" lang="ja-JP" altLang="en-US" sz="2400" dirty="0" smtClean="0"/>
                        <a:t>資　産</a:t>
                      </a:r>
                      <a:endParaRPr kumimoji="1" lang="ja-JP" altLang="en-US" sz="2400" dirty="0"/>
                    </a:p>
                  </a:txBody>
                  <a:tcPr>
                    <a:lnR w="12700" cap="flat" cmpd="sng" algn="ctr">
                      <a:solidFill>
                        <a:schemeClr val="tx1"/>
                      </a:solidFill>
                      <a:prstDash val="solid"/>
                      <a:round/>
                      <a:headEnd type="none" w="med" len="med"/>
                      <a:tailEnd type="none" w="med" len="med"/>
                    </a:lnR>
                    <a:lnB w="12700" cmpd="sng">
                      <a:noFill/>
                    </a:lnB>
                    <a:solidFill>
                      <a:schemeClr val="tx2">
                        <a:lumMod val="75000"/>
                      </a:schemeClr>
                    </a:solidFill>
                  </a:tcPr>
                </a:tc>
                <a:tc>
                  <a:txBody>
                    <a:bodyPr/>
                    <a:lstStyle/>
                    <a:p>
                      <a:pPr algn="ctr"/>
                      <a:r>
                        <a:rPr kumimoji="1" lang="ja-JP" altLang="en-US" sz="2400" dirty="0" smtClean="0"/>
                        <a:t>負　債</a:t>
                      </a:r>
                      <a:endParaRPr kumimoji="1" lang="ja-JP" altLang="en-US" sz="2400" dirty="0"/>
                    </a:p>
                  </a:txBody>
                  <a:tcPr>
                    <a:lnL w="12700" cap="flat" cmpd="sng" algn="ctr">
                      <a:solidFill>
                        <a:schemeClr val="tx1"/>
                      </a:solidFill>
                      <a:prstDash val="solid"/>
                      <a:round/>
                      <a:headEnd type="none" w="med" len="med"/>
                      <a:tailEnd type="none" w="med" len="med"/>
                    </a:lnL>
                    <a:lnB w="12700" cmpd="sng">
                      <a:noFill/>
                    </a:lnB>
                    <a:solidFill>
                      <a:schemeClr val="accent3">
                        <a:lumMod val="75000"/>
                      </a:schemeClr>
                    </a:solidFill>
                  </a:tcPr>
                </a:tc>
              </a:tr>
              <a:tr h="594066">
                <a:tc>
                  <a:txBody>
                    <a:bodyPr/>
                    <a:lstStyle/>
                    <a:p>
                      <a:r>
                        <a:rPr kumimoji="1" lang="ja-JP" altLang="en-US" sz="2400" dirty="0" smtClean="0"/>
                        <a:t>未収金</a:t>
                      </a:r>
                      <a:endParaRPr kumimoji="1" lang="ja-JP" altLang="en-US" sz="24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kumimoji="1" lang="ja-JP" altLang="en-US" sz="2400" dirty="0" smtClean="0"/>
                        <a:t>当座借越</a:t>
                      </a:r>
                      <a:endParaRPr kumimoji="1" lang="en-US" altLang="ja-JP" sz="2400" dirty="0" smtClean="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594066">
                <a:tc>
                  <a:txBody>
                    <a:bodyPr/>
                    <a:lstStyle/>
                    <a:p>
                      <a:r>
                        <a:rPr kumimoji="1" lang="ja-JP" altLang="en-US" sz="2400" dirty="0" smtClean="0"/>
                        <a:t>前払金</a:t>
                      </a:r>
                      <a:endParaRPr kumimoji="1" lang="ja-JP" altLang="en-US" sz="24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kumimoji="1" lang="ja-JP" altLang="en-US" sz="2400" dirty="0" smtClean="0"/>
                        <a:t>前受金</a:t>
                      </a:r>
                      <a:endParaRPr kumimoji="1" lang="en-US" altLang="ja-JP" sz="2400" dirty="0" smtClean="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594066">
                <a:tc>
                  <a:txBody>
                    <a:bodyPr/>
                    <a:lstStyle/>
                    <a:p>
                      <a:r>
                        <a:rPr kumimoji="1" lang="ja-JP" altLang="en-US" sz="2400" dirty="0" smtClean="0"/>
                        <a:t>仮払金</a:t>
                      </a:r>
                      <a:endParaRPr kumimoji="1" lang="ja-JP" altLang="en-US" sz="24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kumimoji="1" lang="ja-JP" altLang="en-US" sz="2400" dirty="0" smtClean="0"/>
                        <a:t>仮受金</a:t>
                      </a:r>
                      <a:endParaRPr kumimoji="1" lang="en-US" altLang="ja-JP" sz="2400" dirty="0" smtClean="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594066">
                <a:tc>
                  <a:txBody>
                    <a:bodyPr/>
                    <a:lstStyle/>
                    <a:p>
                      <a:r>
                        <a:rPr kumimoji="1" lang="ja-JP" altLang="en-US" sz="2400" dirty="0" smtClean="0"/>
                        <a:t>立替金</a:t>
                      </a:r>
                      <a:endParaRPr kumimoji="1" lang="ja-JP" altLang="en-US" sz="24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kumimoji="1" lang="ja-JP" altLang="en-US" sz="2400" dirty="0" smtClean="0"/>
                        <a:t>預り金</a:t>
                      </a:r>
                      <a:endParaRPr kumimoji="1" lang="en-US" altLang="ja-JP" sz="2400" dirty="0" smtClean="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594066">
                <a:tc>
                  <a:txBody>
                    <a:bodyPr/>
                    <a:lstStyle/>
                    <a:p>
                      <a:r>
                        <a:rPr kumimoji="1" lang="ja-JP" altLang="en-US" sz="2400" dirty="0" smtClean="0"/>
                        <a:t>他店商品券</a:t>
                      </a:r>
                      <a:endParaRPr kumimoji="1" lang="ja-JP" altLang="en-US" sz="24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kumimoji="1" lang="ja-JP" altLang="en-US" sz="2400" dirty="0" smtClean="0"/>
                        <a:t>商品券</a:t>
                      </a:r>
                      <a:endParaRPr kumimoji="1" lang="en-US" altLang="ja-JP" sz="2400" dirty="0" smtClean="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594066">
                <a:tc>
                  <a:txBody>
                    <a:bodyPr/>
                    <a:lstStyle/>
                    <a:p>
                      <a:endParaRPr kumimoji="1" lang="ja-JP" altLang="en-US" sz="24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kumimoji="1" lang="ja-JP" altLang="en-US" sz="2400" b="1" dirty="0" smtClean="0">
                          <a:solidFill>
                            <a:schemeClr val="tx1"/>
                          </a:solidFill>
                        </a:rPr>
                        <a:t>純　資　産</a:t>
                      </a:r>
                      <a:endParaRPr kumimoji="1" lang="en-US" altLang="ja-JP" sz="2400" b="1" dirty="0" smtClean="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4">
                        <a:lumMod val="75000"/>
                      </a:schemeClr>
                    </a:solidFill>
                  </a:tcPr>
                </a:tc>
              </a:tr>
              <a:tr h="594066">
                <a:tc>
                  <a:txBody>
                    <a:bodyPr/>
                    <a:lstStyle/>
                    <a:p>
                      <a:endParaRPr kumimoji="1" lang="ja-JP" altLang="en-US" sz="24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kumimoji="1" lang="ja-JP" altLang="en-US" sz="2400" dirty="0" smtClean="0"/>
                        <a:t>－</a:t>
                      </a:r>
                      <a:endParaRPr kumimoji="1" lang="en-US" altLang="ja-JP" sz="2400" dirty="0" smtClean="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2691532569"/>
              </p:ext>
            </p:extLst>
          </p:nvPr>
        </p:nvGraphicFramePr>
        <p:xfrm>
          <a:off x="4572000" y="1412776"/>
          <a:ext cx="3888432" cy="1782198"/>
        </p:xfrm>
        <a:graphic>
          <a:graphicData uri="http://schemas.openxmlformats.org/drawingml/2006/table">
            <a:tbl>
              <a:tblPr firstRow="1" bandRow="1">
                <a:tableStyleId>{1FECB4D8-DB02-4DC6-A0A2-4F2EBAE1DC90}</a:tableStyleId>
              </a:tblPr>
              <a:tblGrid>
                <a:gridCol w="1944216"/>
                <a:gridCol w="1944216"/>
              </a:tblGrid>
              <a:tr h="594066">
                <a:tc>
                  <a:txBody>
                    <a:bodyPr/>
                    <a:lstStyle/>
                    <a:p>
                      <a:pPr algn="ctr"/>
                      <a:r>
                        <a:rPr kumimoji="1" lang="ja-JP" altLang="en-US" sz="2400" dirty="0" smtClean="0"/>
                        <a:t>費　用</a:t>
                      </a:r>
                      <a:endParaRPr kumimoji="1" lang="ja-JP" altLang="en-US" sz="2400" dirty="0"/>
                    </a:p>
                  </a:txBody>
                  <a:tcPr>
                    <a:lnR w="12700" cap="flat" cmpd="sng" algn="ctr">
                      <a:solidFill>
                        <a:schemeClr val="tx1"/>
                      </a:solidFill>
                      <a:prstDash val="solid"/>
                      <a:round/>
                      <a:headEnd type="none" w="med" len="med"/>
                      <a:tailEnd type="none" w="med" len="med"/>
                    </a:lnR>
                    <a:lnB w="12700" cmpd="sng">
                      <a:noFill/>
                    </a:lnB>
                    <a:solidFill>
                      <a:schemeClr val="accent5">
                        <a:lumMod val="75000"/>
                      </a:schemeClr>
                    </a:solidFill>
                  </a:tcPr>
                </a:tc>
                <a:tc>
                  <a:txBody>
                    <a:bodyPr/>
                    <a:lstStyle/>
                    <a:p>
                      <a:pPr algn="ctr"/>
                      <a:r>
                        <a:rPr kumimoji="1" lang="ja-JP" altLang="en-US" sz="2400" dirty="0" smtClean="0"/>
                        <a:t>収　益</a:t>
                      </a:r>
                      <a:endParaRPr kumimoji="1" lang="ja-JP" altLang="en-US" sz="2400" dirty="0"/>
                    </a:p>
                  </a:txBody>
                  <a:tcPr>
                    <a:lnL w="12700" cap="flat" cmpd="sng" algn="ctr">
                      <a:solidFill>
                        <a:schemeClr val="tx1"/>
                      </a:solidFill>
                      <a:prstDash val="solid"/>
                      <a:round/>
                      <a:headEnd type="none" w="med" len="med"/>
                      <a:tailEnd type="none" w="med" len="med"/>
                    </a:lnL>
                    <a:lnB w="12700" cmpd="sng">
                      <a:noFill/>
                    </a:lnB>
                    <a:solidFill>
                      <a:srgbClr val="00B050"/>
                    </a:solidFill>
                  </a:tcPr>
                </a:tc>
              </a:tr>
              <a:tr h="594066">
                <a:tc>
                  <a:txBody>
                    <a:bodyPr/>
                    <a:lstStyle/>
                    <a:p>
                      <a:r>
                        <a:rPr kumimoji="1" lang="ja-JP" altLang="en-US" sz="2400" dirty="0" smtClean="0"/>
                        <a:t>旅費</a:t>
                      </a:r>
                      <a:endParaRPr kumimoji="1" lang="ja-JP" altLang="en-US" sz="24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kumimoji="1" lang="ja-JP" altLang="en-US" sz="2400" dirty="0" smtClean="0"/>
                        <a:t>－</a:t>
                      </a:r>
                      <a:endParaRPr kumimoji="1" lang="en-US" altLang="ja-JP" sz="2400" dirty="0" smtClean="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594066">
                <a:tc>
                  <a:txBody>
                    <a:bodyPr/>
                    <a:lstStyle/>
                    <a:p>
                      <a:r>
                        <a:rPr kumimoji="1" lang="ja-JP" altLang="en-US" sz="2400" dirty="0" smtClean="0"/>
                        <a:t>給料</a:t>
                      </a:r>
                      <a:endParaRPr kumimoji="1" lang="ja-JP" altLang="en-US" sz="24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kumimoji="1" lang="en-US" altLang="ja-JP" sz="2400" dirty="0" smtClean="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3" name="スライド番号プレースホルダー 2"/>
          <p:cNvSpPr>
            <a:spLocks noGrp="1"/>
          </p:cNvSpPr>
          <p:nvPr>
            <p:ph type="sldNum" sz="quarter" idx="12"/>
          </p:nvPr>
        </p:nvSpPr>
        <p:spPr/>
        <p:txBody>
          <a:bodyPr/>
          <a:lstStyle/>
          <a:p>
            <a:fld id="{C84104EB-AF9B-4A05-B748-F20822902FB3}" type="slidenum">
              <a:rPr lang="ja-JP" altLang="en-US" smtClean="0">
                <a:solidFill>
                  <a:prstClr val="white"/>
                </a:solidFill>
              </a:rPr>
              <a:pPr/>
              <a:t>39</a:t>
            </a:fld>
            <a:endParaRPr lang="ja-JP" altLang="en-US">
              <a:solidFill>
                <a:prstClr val="white"/>
              </a:solidFill>
            </a:endParaRPr>
          </a:p>
        </p:txBody>
      </p:sp>
    </p:spTree>
    <p:extLst>
      <p:ext uri="{BB962C8B-B14F-4D97-AF65-F5344CB8AC3E}">
        <p14:creationId xmlns:p14="http://schemas.microsoft.com/office/powerpoint/2010/main" val="18231855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CASE</a:t>
            </a:r>
            <a:r>
              <a:rPr kumimoji="1" lang="ja-JP" altLang="en-US" dirty="0" smtClean="0"/>
              <a:t>　</a:t>
            </a:r>
            <a:r>
              <a:rPr lang="en-US" altLang="ja-JP" dirty="0" smtClean="0"/>
              <a:t>33</a:t>
            </a:r>
            <a:r>
              <a:rPr kumimoji="1" lang="ja-JP" altLang="en-US" dirty="0" smtClean="0"/>
              <a:t>　現金貸し付けの返済</a:t>
            </a:r>
            <a:endParaRPr kumimoji="1" lang="ja-JP" altLang="en-US" sz="3200" dirty="0"/>
          </a:p>
        </p:txBody>
      </p:sp>
      <p:sp>
        <p:nvSpPr>
          <p:cNvPr id="3" name="コンテンツ プレースホルダー 2"/>
          <p:cNvSpPr>
            <a:spLocks noGrp="1"/>
          </p:cNvSpPr>
          <p:nvPr>
            <p:ph sz="quarter" idx="1"/>
          </p:nvPr>
        </p:nvSpPr>
        <p:spPr>
          <a:xfrm>
            <a:off x="612648" y="1600200"/>
            <a:ext cx="8153400" cy="4997152"/>
          </a:xfrm>
        </p:spPr>
        <p:txBody>
          <a:bodyPr>
            <a:normAutofit/>
          </a:bodyPr>
          <a:lstStyle/>
          <a:p>
            <a:r>
              <a:rPr lang="ja-JP" altLang="en-US" dirty="0" smtClean="0"/>
              <a:t>貸付金の返済には利息がつく。</a:t>
            </a:r>
            <a:endParaRPr lang="en-US" altLang="ja-JP" dirty="0" smtClean="0"/>
          </a:p>
          <a:p>
            <a:r>
              <a:rPr lang="ja-JP" altLang="en-US" dirty="0" smtClean="0"/>
              <a:t>貸し付けた現金</a:t>
            </a:r>
            <a:r>
              <a:rPr lang="en-US" altLang="ja-JP" dirty="0" smtClean="0"/>
              <a:t>100</a:t>
            </a:r>
            <a:r>
              <a:rPr lang="ja-JP" altLang="en-US" dirty="0" smtClean="0"/>
              <a:t>円の返済を受け，</a:t>
            </a:r>
            <a:r>
              <a:rPr lang="en-US" altLang="ja-JP" dirty="0" smtClean="0"/>
              <a:t>10</a:t>
            </a:r>
            <a:r>
              <a:rPr lang="ja-JP" altLang="en-US" dirty="0" smtClean="0"/>
              <a:t>円の利息とともに現金を受け取った。</a:t>
            </a:r>
            <a:endParaRPr lang="en-US" altLang="ja-JP" dirty="0" smtClean="0"/>
          </a:p>
          <a:p>
            <a:pPr lvl="1"/>
            <a:r>
              <a:rPr lang="ja-JP" altLang="en-US" u="sng" dirty="0"/>
              <a:t>現金</a:t>
            </a:r>
            <a:r>
              <a:rPr lang="ja-JP" altLang="en-US" u="sng" dirty="0" smtClean="0"/>
              <a:t>　</a:t>
            </a:r>
            <a:r>
              <a:rPr lang="en-US" altLang="ja-JP" u="sng" dirty="0" smtClean="0"/>
              <a:t>110	</a:t>
            </a:r>
            <a:r>
              <a:rPr lang="ja-JP" altLang="en-US" u="sng" dirty="0" smtClean="0"/>
              <a:t>／</a:t>
            </a:r>
            <a:r>
              <a:rPr lang="en-US" altLang="ja-JP" u="sng" dirty="0" smtClean="0"/>
              <a:t>	</a:t>
            </a:r>
            <a:r>
              <a:rPr lang="ja-JP" altLang="en-US" u="sng" dirty="0" smtClean="0"/>
              <a:t>　貸付金　</a:t>
            </a:r>
            <a:r>
              <a:rPr lang="en-US" altLang="ja-JP" u="sng" dirty="0" smtClean="0"/>
              <a:t>100</a:t>
            </a:r>
            <a:br>
              <a:rPr lang="en-US" altLang="ja-JP" u="sng" dirty="0" smtClean="0"/>
            </a:br>
            <a:r>
              <a:rPr lang="ja-JP" altLang="en-US" u="sng" dirty="0" smtClean="0"/>
              <a:t>　　　　　　　　　　　　　　受取利息　</a:t>
            </a:r>
            <a:r>
              <a:rPr lang="en-US" altLang="ja-JP" u="sng" dirty="0" smtClean="0"/>
              <a:t>10</a:t>
            </a:r>
          </a:p>
          <a:p>
            <a:pPr lvl="1"/>
            <a:r>
              <a:rPr lang="ja-JP" altLang="en-US" dirty="0" smtClean="0"/>
              <a:t>「受取利息」勘定は，収益項目。</a:t>
            </a:r>
            <a:endParaRPr lang="en-US" altLang="ja-JP" dirty="0" smtClean="0"/>
          </a:p>
        </p:txBody>
      </p:sp>
      <p:sp>
        <p:nvSpPr>
          <p:cNvPr id="4" name="スライド番号プレースホルダー 3"/>
          <p:cNvSpPr>
            <a:spLocks noGrp="1"/>
          </p:cNvSpPr>
          <p:nvPr>
            <p:ph type="sldNum" sz="quarter" idx="12"/>
          </p:nvPr>
        </p:nvSpPr>
        <p:spPr/>
        <p:txBody>
          <a:bodyPr>
            <a:normAutofit fontScale="85000" lnSpcReduction="20000"/>
          </a:bodyPr>
          <a:lstStyle/>
          <a:p>
            <a:fld id="{C84104EB-AF9B-4A05-B748-F20822902FB3}" type="slidenum">
              <a:rPr kumimoji="1" lang="ja-JP" altLang="en-US" smtClean="0"/>
              <a:pPr/>
              <a:t>4</a:t>
            </a:fld>
            <a:endParaRPr kumimoji="1" lang="ja-JP" altLang="en-US"/>
          </a:p>
        </p:txBody>
      </p:sp>
    </p:spTree>
    <p:extLst>
      <p:ext uri="{BB962C8B-B14F-4D97-AF65-F5344CB8AC3E}">
        <p14:creationId xmlns:p14="http://schemas.microsoft.com/office/powerpoint/2010/main" val="60353180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CASE</a:t>
            </a:r>
            <a:r>
              <a:rPr kumimoji="1" lang="ja-JP" altLang="en-US" dirty="0" smtClean="0"/>
              <a:t>　</a:t>
            </a:r>
            <a:r>
              <a:rPr lang="en-US" altLang="ja-JP" dirty="0" smtClean="0"/>
              <a:t>65</a:t>
            </a:r>
            <a:r>
              <a:rPr kumimoji="1" lang="ja-JP" altLang="en-US" dirty="0" smtClean="0"/>
              <a:t>　消耗品の購入</a:t>
            </a:r>
            <a:endParaRPr kumimoji="1" lang="ja-JP" altLang="en-US" sz="3200" dirty="0"/>
          </a:p>
        </p:txBody>
      </p:sp>
      <p:sp>
        <p:nvSpPr>
          <p:cNvPr id="3" name="コンテンツ プレースホルダー 2"/>
          <p:cNvSpPr>
            <a:spLocks noGrp="1"/>
          </p:cNvSpPr>
          <p:nvPr>
            <p:ph sz="quarter" idx="1"/>
          </p:nvPr>
        </p:nvSpPr>
        <p:spPr>
          <a:xfrm>
            <a:off x="612648" y="1600200"/>
            <a:ext cx="8153400" cy="4997152"/>
          </a:xfrm>
        </p:spPr>
        <p:txBody>
          <a:bodyPr>
            <a:normAutofit/>
          </a:bodyPr>
          <a:lstStyle/>
          <a:p>
            <a:r>
              <a:rPr lang="ja-JP" altLang="en-US" dirty="0"/>
              <a:t>コピー用紙</a:t>
            </a:r>
            <a:r>
              <a:rPr lang="ja-JP" altLang="en-US" dirty="0" smtClean="0"/>
              <a:t>を</a:t>
            </a:r>
            <a:r>
              <a:rPr lang="en-US" altLang="ja-JP" dirty="0" smtClean="0"/>
              <a:t>100</a:t>
            </a:r>
            <a:r>
              <a:rPr lang="ja-JP" altLang="en-US" dirty="0" smtClean="0"/>
              <a:t>円で購入し，現金で支払った。なお，購入時に資産として処理する。</a:t>
            </a:r>
            <a:endParaRPr lang="en-US" altLang="ja-JP" dirty="0" smtClean="0"/>
          </a:p>
          <a:p>
            <a:pPr lvl="1"/>
            <a:r>
              <a:rPr lang="ja-JP" altLang="en-US" u="sng" dirty="0" smtClean="0"/>
              <a:t>消耗品　</a:t>
            </a:r>
            <a:r>
              <a:rPr lang="en-US" altLang="ja-JP" u="sng" dirty="0"/>
              <a:t>10</a:t>
            </a:r>
            <a:r>
              <a:rPr lang="en-US" altLang="ja-JP" u="sng" dirty="0" smtClean="0"/>
              <a:t>0	</a:t>
            </a:r>
            <a:r>
              <a:rPr lang="ja-JP" altLang="en-US" u="sng" dirty="0" smtClean="0"/>
              <a:t>／</a:t>
            </a:r>
            <a:r>
              <a:rPr lang="en-US" altLang="ja-JP" u="sng" dirty="0" smtClean="0"/>
              <a:t>	</a:t>
            </a:r>
            <a:r>
              <a:rPr lang="ja-JP" altLang="en-US" u="sng" dirty="0" smtClean="0"/>
              <a:t>現金  </a:t>
            </a:r>
            <a:r>
              <a:rPr lang="en-US" altLang="ja-JP" u="sng" dirty="0" smtClean="0"/>
              <a:t>100</a:t>
            </a:r>
          </a:p>
          <a:p>
            <a:pPr lvl="1"/>
            <a:r>
              <a:rPr lang="ja-JP" altLang="en-US" dirty="0" smtClean="0"/>
              <a:t>「消耗品」勘定は資産項目。</a:t>
            </a:r>
            <a:endParaRPr lang="en-US" altLang="ja-JP" dirty="0" smtClean="0"/>
          </a:p>
          <a:p>
            <a:pPr lvl="2"/>
            <a:r>
              <a:rPr lang="ja-JP" altLang="en-US" dirty="0" smtClean="0"/>
              <a:t>消耗品には，購入時に費用として処理する方法もある。</a:t>
            </a:r>
            <a:endParaRPr lang="en-US" altLang="ja-JP" dirty="0" smtClean="0"/>
          </a:p>
          <a:p>
            <a:pPr lvl="2"/>
            <a:r>
              <a:rPr lang="ja-JP" altLang="en-US" u="sng" dirty="0" smtClean="0"/>
              <a:t>消耗品費　</a:t>
            </a:r>
            <a:r>
              <a:rPr lang="en-US" altLang="ja-JP" u="sng" dirty="0" smtClean="0"/>
              <a:t>100	</a:t>
            </a:r>
            <a:r>
              <a:rPr lang="ja-JP" altLang="en-US" u="sng" dirty="0" smtClean="0"/>
              <a:t>／</a:t>
            </a:r>
            <a:r>
              <a:rPr lang="en-US" altLang="ja-JP" u="sng" dirty="0" smtClean="0"/>
              <a:t>	</a:t>
            </a:r>
            <a:r>
              <a:rPr lang="ja-JP" altLang="en-US" u="sng" dirty="0" smtClean="0"/>
              <a:t>現金　</a:t>
            </a:r>
            <a:r>
              <a:rPr lang="en-US" altLang="ja-JP" u="sng" dirty="0" smtClean="0"/>
              <a:t>100</a:t>
            </a:r>
          </a:p>
          <a:p>
            <a:pPr lvl="2"/>
            <a:r>
              <a:rPr lang="ja-JP" altLang="en-US" dirty="0" smtClean="0"/>
              <a:t>「消耗品費」勘定は費用項目。</a:t>
            </a:r>
            <a:endParaRPr lang="en-US" altLang="ja-JP" dirty="0" smtClean="0"/>
          </a:p>
          <a:p>
            <a:pPr lvl="1"/>
            <a:endParaRPr lang="en-US" altLang="ja-JP" dirty="0"/>
          </a:p>
        </p:txBody>
      </p:sp>
      <p:sp>
        <p:nvSpPr>
          <p:cNvPr id="4" name="スライド番号プレースホルダー 3"/>
          <p:cNvSpPr>
            <a:spLocks noGrp="1"/>
          </p:cNvSpPr>
          <p:nvPr>
            <p:ph type="sldNum" sz="quarter" idx="12"/>
          </p:nvPr>
        </p:nvSpPr>
        <p:spPr/>
        <p:txBody>
          <a:bodyPr>
            <a:normAutofit fontScale="85000" lnSpcReduction="20000"/>
          </a:bodyPr>
          <a:lstStyle/>
          <a:p>
            <a:fld id="{C84104EB-AF9B-4A05-B748-F20822902FB3}" type="slidenum">
              <a:rPr kumimoji="1" lang="ja-JP" altLang="en-US" smtClean="0"/>
              <a:pPr/>
              <a:t>40</a:t>
            </a:fld>
            <a:endParaRPr kumimoji="1" lang="ja-JP" altLang="en-US"/>
          </a:p>
        </p:txBody>
      </p:sp>
    </p:spTree>
    <p:extLst>
      <p:ext uri="{BB962C8B-B14F-4D97-AF65-F5344CB8AC3E}">
        <p14:creationId xmlns:p14="http://schemas.microsoft.com/office/powerpoint/2010/main" val="139142029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CASE</a:t>
            </a:r>
            <a:r>
              <a:rPr kumimoji="1" lang="ja-JP" altLang="en-US" dirty="0" smtClean="0"/>
              <a:t>　</a:t>
            </a:r>
            <a:r>
              <a:rPr lang="en-US" altLang="ja-JP" dirty="0" smtClean="0"/>
              <a:t>66</a:t>
            </a:r>
            <a:r>
              <a:rPr kumimoji="1" lang="ja-JP" altLang="en-US" dirty="0" smtClean="0"/>
              <a:t>　消耗品の決算</a:t>
            </a:r>
            <a:endParaRPr kumimoji="1" lang="ja-JP" altLang="en-US" sz="3200" dirty="0"/>
          </a:p>
        </p:txBody>
      </p:sp>
      <p:sp>
        <p:nvSpPr>
          <p:cNvPr id="3" name="コンテンツ プレースホルダー 2"/>
          <p:cNvSpPr>
            <a:spLocks noGrp="1"/>
          </p:cNvSpPr>
          <p:nvPr>
            <p:ph sz="quarter" idx="1"/>
          </p:nvPr>
        </p:nvSpPr>
        <p:spPr>
          <a:xfrm>
            <a:off x="612648" y="1600200"/>
            <a:ext cx="8153400" cy="4997152"/>
          </a:xfrm>
        </p:spPr>
        <p:txBody>
          <a:bodyPr>
            <a:normAutofit/>
          </a:bodyPr>
          <a:lstStyle/>
          <a:p>
            <a:r>
              <a:rPr lang="ja-JP" altLang="en-US" dirty="0" smtClean="0"/>
              <a:t>決算時点における消耗品</a:t>
            </a:r>
            <a:r>
              <a:rPr lang="en-US" altLang="ja-JP" dirty="0" smtClean="0"/>
              <a:t>100</a:t>
            </a:r>
            <a:r>
              <a:rPr lang="ja-JP" altLang="en-US" dirty="0" smtClean="0"/>
              <a:t>円のうち，すでに</a:t>
            </a:r>
            <a:r>
              <a:rPr lang="en-US" altLang="ja-JP" dirty="0" smtClean="0"/>
              <a:t>80</a:t>
            </a:r>
            <a:r>
              <a:rPr lang="ja-JP" altLang="en-US" dirty="0" smtClean="0"/>
              <a:t>円分が使用されており，残りは未使用である。</a:t>
            </a:r>
            <a:endParaRPr lang="en-US" altLang="ja-JP" dirty="0" smtClean="0"/>
          </a:p>
          <a:p>
            <a:pPr lvl="1"/>
            <a:r>
              <a:rPr lang="ja-JP" altLang="en-US" u="sng" dirty="0" smtClean="0"/>
              <a:t>消耗品費　</a:t>
            </a:r>
            <a:r>
              <a:rPr lang="en-US" altLang="ja-JP" u="sng" dirty="0" smtClean="0"/>
              <a:t>80	</a:t>
            </a:r>
            <a:r>
              <a:rPr lang="ja-JP" altLang="en-US" u="sng" dirty="0" smtClean="0"/>
              <a:t>／</a:t>
            </a:r>
            <a:r>
              <a:rPr lang="en-US" altLang="ja-JP" u="sng" dirty="0" smtClean="0"/>
              <a:t>	</a:t>
            </a:r>
            <a:r>
              <a:rPr lang="ja-JP" altLang="en-US" u="sng" dirty="0" smtClean="0"/>
              <a:t>消耗品  </a:t>
            </a:r>
            <a:r>
              <a:rPr lang="en-US" altLang="ja-JP" u="sng" dirty="0" smtClean="0"/>
              <a:t>80</a:t>
            </a:r>
          </a:p>
          <a:p>
            <a:pPr lvl="1"/>
            <a:r>
              <a:rPr lang="ja-JP" altLang="en-US" dirty="0" smtClean="0"/>
              <a:t>「消耗品」勘定は資産項目だったので，使用分の資産を減少させる。</a:t>
            </a:r>
            <a:endParaRPr lang="en-US" altLang="ja-JP" dirty="0" smtClean="0"/>
          </a:p>
          <a:p>
            <a:pPr lvl="1"/>
            <a:r>
              <a:rPr lang="ja-JP" altLang="en-US" dirty="0" smtClean="0"/>
              <a:t>減少分は費用処理する。</a:t>
            </a:r>
            <a:endParaRPr lang="en-US" altLang="ja-JP" dirty="0" smtClean="0"/>
          </a:p>
          <a:p>
            <a:pPr lvl="2"/>
            <a:r>
              <a:rPr lang="ja-JP" altLang="en-US" dirty="0"/>
              <a:t>もし</a:t>
            </a:r>
            <a:r>
              <a:rPr lang="ja-JP" altLang="en-US" dirty="0" smtClean="0"/>
              <a:t>，「費用処理」する形式だったら，</a:t>
            </a:r>
            <a:r>
              <a:rPr lang="en-US" altLang="ja-JP" dirty="0" smtClean="0"/>
              <a:t>80</a:t>
            </a:r>
            <a:r>
              <a:rPr lang="ja-JP" altLang="en-US" dirty="0" smtClean="0"/>
              <a:t>円分でよかったのに</a:t>
            </a:r>
            <a:r>
              <a:rPr lang="en-US" altLang="ja-JP" dirty="0" smtClean="0"/>
              <a:t>100</a:t>
            </a:r>
            <a:r>
              <a:rPr lang="ja-JP" altLang="en-US" dirty="0" smtClean="0"/>
              <a:t>円分も費用にしてしまっているので，</a:t>
            </a:r>
            <a:r>
              <a:rPr lang="en-US" altLang="ja-JP" dirty="0" smtClean="0"/>
              <a:t>20</a:t>
            </a:r>
            <a:r>
              <a:rPr lang="ja-JP" altLang="en-US" dirty="0" smtClean="0"/>
              <a:t>円分消耗品費を減らし，</a:t>
            </a:r>
            <a:r>
              <a:rPr lang="en-US" altLang="ja-JP" dirty="0" smtClean="0"/>
              <a:t>20</a:t>
            </a:r>
            <a:r>
              <a:rPr lang="ja-JP" altLang="en-US" dirty="0" smtClean="0"/>
              <a:t>円分新しい資産「消耗品」を計上するように仕訳けする。</a:t>
            </a:r>
            <a:endParaRPr lang="en-US" altLang="ja-JP" dirty="0" smtClean="0"/>
          </a:p>
          <a:p>
            <a:pPr lvl="2"/>
            <a:r>
              <a:rPr lang="ja-JP" altLang="en-US" u="sng" dirty="0" smtClean="0"/>
              <a:t>消耗品　</a:t>
            </a:r>
            <a:r>
              <a:rPr lang="en-US" altLang="ja-JP" u="sng" dirty="0" smtClean="0"/>
              <a:t>20	</a:t>
            </a:r>
            <a:r>
              <a:rPr lang="ja-JP" altLang="en-US" u="sng" dirty="0" smtClean="0"/>
              <a:t>／</a:t>
            </a:r>
            <a:r>
              <a:rPr lang="en-US" altLang="ja-JP" u="sng" dirty="0" smtClean="0"/>
              <a:t>	</a:t>
            </a:r>
            <a:r>
              <a:rPr lang="ja-JP" altLang="en-US" u="sng" dirty="0" smtClean="0"/>
              <a:t>消耗品費　</a:t>
            </a:r>
            <a:r>
              <a:rPr lang="en-US" altLang="ja-JP" u="sng" dirty="0" smtClean="0"/>
              <a:t>20</a:t>
            </a:r>
            <a:endParaRPr lang="en-US" altLang="ja-JP" u="sng" dirty="0"/>
          </a:p>
        </p:txBody>
      </p:sp>
      <p:sp>
        <p:nvSpPr>
          <p:cNvPr id="4" name="スライド番号プレースホルダー 3"/>
          <p:cNvSpPr>
            <a:spLocks noGrp="1"/>
          </p:cNvSpPr>
          <p:nvPr>
            <p:ph type="sldNum" sz="quarter" idx="12"/>
          </p:nvPr>
        </p:nvSpPr>
        <p:spPr/>
        <p:txBody>
          <a:bodyPr>
            <a:normAutofit fontScale="85000" lnSpcReduction="20000"/>
          </a:bodyPr>
          <a:lstStyle/>
          <a:p>
            <a:fld id="{C84104EB-AF9B-4A05-B748-F20822902FB3}" type="slidenum">
              <a:rPr kumimoji="1" lang="ja-JP" altLang="en-US" smtClean="0"/>
              <a:pPr/>
              <a:t>41</a:t>
            </a:fld>
            <a:endParaRPr kumimoji="1" lang="ja-JP" altLang="en-US"/>
          </a:p>
        </p:txBody>
      </p:sp>
    </p:spTree>
    <p:extLst>
      <p:ext uri="{BB962C8B-B14F-4D97-AF65-F5344CB8AC3E}">
        <p14:creationId xmlns:p14="http://schemas.microsoft.com/office/powerpoint/2010/main" val="428867389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99592" y="332657"/>
            <a:ext cx="7315200" cy="864096"/>
          </a:xfrm>
        </p:spPr>
        <p:txBody>
          <a:bodyPr/>
          <a:lstStyle/>
          <a:p>
            <a:pPr algn="r"/>
            <a:r>
              <a:rPr lang="ja-JP" altLang="en-US" dirty="0" smtClean="0"/>
              <a:t>第</a:t>
            </a:r>
            <a:r>
              <a:rPr lang="en-US" altLang="ja-JP" dirty="0"/>
              <a:t>10</a:t>
            </a:r>
            <a:r>
              <a:rPr lang="ja-JP" altLang="en-US" dirty="0" smtClean="0"/>
              <a:t>章</a:t>
            </a:r>
            <a:r>
              <a:rPr kumimoji="1" lang="ja-JP" altLang="en-US" dirty="0" smtClean="0"/>
              <a:t>の勘定科目</a:t>
            </a:r>
            <a:endParaRPr kumimoji="1"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3009610535"/>
              </p:ext>
            </p:extLst>
          </p:nvPr>
        </p:nvGraphicFramePr>
        <p:xfrm>
          <a:off x="4572000" y="3429000"/>
          <a:ext cx="1944216" cy="1188132"/>
        </p:xfrm>
        <a:graphic>
          <a:graphicData uri="http://schemas.openxmlformats.org/drawingml/2006/table">
            <a:tbl>
              <a:tblPr firstRow="1" bandRow="1">
                <a:tableStyleId>{1FECB4D8-DB02-4DC6-A0A2-4F2EBAE1DC90}</a:tableStyleId>
              </a:tblPr>
              <a:tblGrid>
                <a:gridCol w="1944216"/>
              </a:tblGrid>
              <a:tr h="594066">
                <a:tc>
                  <a:txBody>
                    <a:bodyPr/>
                    <a:lstStyle/>
                    <a:p>
                      <a:pPr algn="ctr"/>
                      <a:r>
                        <a:rPr kumimoji="1" lang="ja-JP" altLang="en-US" sz="2400" dirty="0" smtClean="0"/>
                        <a:t>その他</a:t>
                      </a:r>
                      <a:endParaRPr kumimoji="1" lang="ja-JP" altLang="en-US" sz="2400" dirty="0"/>
                    </a:p>
                  </a:txBody>
                  <a:tcPr>
                    <a:lnR w="12700" cap="flat" cmpd="sng" algn="ctr">
                      <a:solidFill>
                        <a:schemeClr val="tx1"/>
                      </a:solidFill>
                      <a:prstDash val="solid"/>
                      <a:round/>
                      <a:headEnd type="none" w="med" len="med"/>
                      <a:tailEnd type="none" w="med" len="med"/>
                    </a:lnR>
                    <a:lnB w="12700" cmpd="sng">
                      <a:noFill/>
                    </a:lnB>
                    <a:solidFill>
                      <a:srgbClr val="C00000"/>
                    </a:solidFill>
                  </a:tcPr>
                </a:tc>
              </a:tr>
              <a:tr h="594066">
                <a:tc>
                  <a:txBody>
                    <a:bodyPr/>
                    <a:lstStyle/>
                    <a:p>
                      <a:r>
                        <a:rPr kumimoji="1" lang="ja-JP" altLang="en-US" sz="2400" dirty="0" smtClean="0"/>
                        <a:t>－</a:t>
                      </a:r>
                      <a:endParaRPr kumimoji="1" lang="ja-JP" altLang="en-US" sz="24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3470469305"/>
              </p:ext>
            </p:extLst>
          </p:nvPr>
        </p:nvGraphicFramePr>
        <p:xfrm>
          <a:off x="323528" y="1412776"/>
          <a:ext cx="3888432" cy="2376264"/>
        </p:xfrm>
        <a:graphic>
          <a:graphicData uri="http://schemas.openxmlformats.org/drawingml/2006/table">
            <a:tbl>
              <a:tblPr firstRow="1" bandRow="1">
                <a:tableStyleId>{1FECB4D8-DB02-4DC6-A0A2-4F2EBAE1DC90}</a:tableStyleId>
              </a:tblPr>
              <a:tblGrid>
                <a:gridCol w="1944216"/>
                <a:gridCol w="1944216"/>
              </a:tblGrid>
              <a:tr h="594066">
                <a:tc>
                  <a:txBody>
                    <a:bodyPr/>
                    <a:lstStyle/>
                    <a:p>
                      <a:pPr algn="ctr"/>
                      <a:r>
                        <a:rPr kumimoji="1" lang="ja-JP" altLang="en-US" sz="2400" dirty="0" smtClean="0"/>
                        <a:t>資　産</a:t>
                      </a:r>
                      <a:endParaRPr kumimoji="1" lang="ja-JP" altLang="en-US" sz="2400" dirty="0"/>
                    </a:p>
                  </a:txBody>
                  <a:tcPr>
                    <a:lnR w="12700" cap="flat" cmpd="sng" algn="ctr">
                      <a:solidFill>
                        <a:schemeClr val="tx1"/>
                      </a:solidFill>
                      <a:prstDash val="solid"/>
                      <a:round/>
                      <a:headEnd type="none" w="med" len="med"/>
                      <a:tailEnd type="none" w="med" len="med"/>
                    </a:lnR>
                    <a:lnB w="12700" cmpd="sng">
                      <a:noFill/>
                    </a:lnB>
                    <a:solidFill>
                      <a:schemeClr val="tx2">
                        <a:lumMod val="75000"/>
                      </a:schemeClr>
                    </a:solidFill>
                  </a:tcPr>
                </a:tc>
                <a:tc>
                  <a:txBody>
                    <a:bodyPr/>
                    <a:lstStyle/>
                    <a:p>
                      <a:pPr algn="ctr"/>
                      <a:r>
                        <a:rPr kumimoji="1" lang="ja-JP" altLang="en-US" sz="2400" dirty="0" smtClean="0"/>
                        <a:t>負　債</a:t>
                      </a:r>
                      <a:endParaRPr kumimoji="1" lang="ja-JP" altLang="en-US" sz="2400" dirty="0"/>
                    </a:p>
                  </a:txBody>
                  <a:tcPr>
                    <a:lnL w="12700" cap="flat" cmpd="sng" algn="ctr">
                      <a:solidFill>
                        <a:schemeClr val="tx1"/>
                      </a:solidFill>
                      <a:prstDash val="solid"/>
                      <a:round/>
                      <a:headEnd type="none" w="med" len="med"/>
                      <a:tailEnd type="none" w="med" len="med"/>
                    </a:lnL>
                    <a:lnB w="12700" cmpd="sng">
                      <a:noFill/>
                    </a:lnB>
                    <a:solidFill>
                      <a:schemeClr val="accent3">
                        <a:lumMod val="75000"/>
                      </a:schemeClr>
                    </a:solidFill>
                  </a:tcPr>
                </a:tc>
              </a:tr>
              <a:tr h="594066">
                <a:tc>
                  <a:txBody>
                    <a:bodyPr/>
                    <a:lstStyle/>
                    <a:p>
                      <a:r>
                        <a:rPr kumimoji="1" lang="ja-JP" altLang="en-US" sz="2400" dirty="0" smtClean="0"/>
                        <a:t>消耗品</a:t>
                      </a:r>
                      <a:endParaRPr kumimoji="1" lang="ja-JP" altLang="en-US" sz="24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kumimoji="1" lang="ja-JP" altLang="en-US" sz="2400" dirty="0" smtClean="0"/>
                        <a:t>－</a:t>
                      </a:r>
                      <a:endParaRPr kumimoji="1" lang="en-US" altLang="ja-JP" sz="2400" dirty="0" smtClean="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594066">
                <a:tc>
                  <a:txBody>
                    <a:bodyPr/>
                    <a:lstStyle/>
                    <a:p>
                      <a:endParaRPr kumimoji="1" lang="ja-JP" altLang="en-US" sz="24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kumimoji="1" lang="ja-JP" altLang="en-US" sz="2400" b="1" dirty="0" smtClean="0">
                          <a:solidFill>
                            <a:schemeClr val="tx1"/>
                          </a:solidFill>
                        </a:rPr>
                        <a:t>純　資　産</a:t>
                      </a:r>
                      <a:endParaRPr kumimoji="1" lang="en-US" altLang="ja-JP" sz="2400" b="1" dirty="0" smtClean="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4">
                        <a:lumMod val="75000"/>
                      </a:schemeClr>
                    </a:solidFill>
                  </a:tcPr>
                </a:tc>
              </a:tr>
              <a:tr h="594066">
                <a:tc>
                  <a:txBody>
                    <a:bodyPr/>
                    <a:lstStyle/>
                    <a:p>
                      <a:endParaRPr kumimoji="1" lang="ja-JP" altLang="en-US" sz="24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kumimoji="1" lang="ja-JP" altLang="en-US" sz="2400" dirty="0" smtClean="0"/>
                        <a:t>－</a:t>
                      </a:r>
                      <a:endParaRPr kumimoji="1" lang="en-US" altLang="ja-JP" sz="2400" dirty="0" smtClean="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4015156709"/>
              </p:ext>
            </p:extLst>
          </p:nvPr>
        </p:nvGraphicFramePr>
        <p:xfrm>
          <a:off x="4572000" y="1412776"/>
          <a:ext cx="3888432" cy="1188132"/>
        </p:xfrm>
        <a:graphic>
          <a:graphicData uri="http://schemas.openxmlformats.org/drawingml/2006/table">
            <a:tbl>
              <a:tblPr firstRow="1" bandRow="1">
                <a:tableStyleId>{1FECB4D8-DB02-4DC6-A0A2-4F2EBAE1DC90}</a:tableStyleId>
              </a:tblPr>
              <a:tblGrid>
                <a:gridCol w="1944216"/>
                <a:gridCol w="1944216"/>
              </a:tblGrid>
              <a:tr h="594066">
                <a:tc>
                  <a:txBody>
                    <a:bodyPr/>
                    <a:lstStyle/>
                    <a:p>
                      <a:pPr algn="ctr"/>
                      <a:r>
                        <a:rPr kumimoji="1" lang="ja-JP" altLang="en-US" sz="2400" dirty="0" smtClean="0"/>
                        <a:t>費　用</a:t>
                      </a:r>
                      <a:endParaRPr kumimoji="1" lang="ja-JP" altLang="en-US" sz="2400" dirty="0"/>
                    </a:p>
                  </a:txBody>
                  <a:tcPr>
                    <a:lnR w="12700" cap="flat" cmpd="sng" algn="ctr">
                      <a:solidFill>
                        <a:schemeClr val="tx1"/>
                      </a:solidFill>
                      <a:prstDash val="solid"/>
                      <a:round/>
                      <a:headEnd type="none" w="med" len="med"/>
                      <a:tailEnd type="none" w="med" len="med"/>
                    </a:lnR>
                    <a:lnB w="12700" cmpd="sng">
                      <a:noFill/>
                    </a:lnB>
                    <a:solidFill>
                      <a:schemeClr val="accent5">
                        <a:lumMod val="75000"/>
                      </a:schemeClr>
                    </a:solidFill>
                  </a:tcPr>
                </a:tc>
                <a:tc>
                  <a:txBody>
                    <a:bodyPr/>
                    <a:lstStyle/>
                    <a:p>
                      <a:pPr algn="ctr"/>
                      <a:r>
                        <a:rPr kumimoji="1" lang="ja-JP" altLang="en-US" sz="2400" dirty="0" smtClean="0"/>
                        <a:t>収　益</a:t>
                      </a:r>
                      <a:endParaRPr kumimoji="1" lang="ja-JP" altLang="en-US" sz="2400" dirty="0"/>
                    </a:p>
                  </a:txBody>
                  <a:tcPr>
                    <a:lnL w="12700" cap="flat" cmpd="sng" algn="ctr">
                      <a:solidFill>
                        <a:schemeClr val="tx1"/>
                      </a:solidFill>
                      <a:prstDash val="solid"/>
                      <a:round/>
                      <a:headEnd type="none" w="med" len="med"/>
                      <a:tailEnd type="none" w="med" len="med"/>
                    </a:lnL>
                    <a:lnB w="12700" cmpd="sng">
                      <a:noFill/>
                    </a:lnB>
                    <a:solidFill>
                      <a:srgbClr val="00B050"/>
                    </a:solidFill>
                  </a:tcPr>
                </a:tc>
              </a:tr>
              <a:tr h="594066">
                <a:tc>
                  <a:txBody>
                    <a:bodyPr/>
                    <a:lstStyle/>
                    <a:p>
                      <a:r>
                        <a:rPr kumimoji="1" lang="ja-JP" altLang="en-US" sz="2400" dirty="0" smtClean="0"/>
                        <a:t>消耗品費</a:t>
                      </a:r>
                      <a:endParaRPr kumimoji="1" lang="ja-JP" altLang="en-US" sz="24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kumimoji="1" lang="ja-JP" altLang="en-US" sz="2400" dirty="0" smtClean="0"/>
                        <a:t>－</a:t>
                      </a:r>
                      <a:endParaRPr kumimoji="1" lang="en-US" altLang="ja-JP" sz="2400" dirty="0" smtClean="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3" name="スライド番号プレースホルダー 2"/>
          <p:cNvSpPr>
            <a:spLocks noGrp="1"/>
          </p:cNvSpPr>
          <p:nvPr>
            <p:ph type="sldNum" sz="quarter" idx="12"/>
          </p:nvPr>
        </p:nvSpPr>
        <p:spPr/>
        <p:txBody>
          <a:bodyPr/>
          <a:lstStyle/>
          <a:p>
            <a:fld id="{C84104EB-AF9B-4A05-B748-F20822902FB3}" type="slidenum">
              <a:rPr lang="ja-JP" altLang="en-US" smtClean="0">
                <a:solidFill>
                  <a:prstClr val="white"/>
                </a:solidFill>
              </a:rPr>
              <a:pPr/>
              <a:t>42</a:t>
            </a:fld>
            <a:endParaRPr lang="ja-JP" altLang="en-US">
              <a:solidFill>
                <a:prstClr val="white"/>
              </a:solidFill>
            </a:endParaRPr>
          </a:p>
        </p:txBody>
      </p:sp>
    </p:spTree>
    <p:extLst>
      <p:ext uri="{BB962C8B-B14F-4D97-AF65-F5344CB8AC3E}">
        <p14:creationId xmlns:p14="http://schemas.microsoft.com/office/powerpoint/2010/main" val="107352930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CASE</a:t>
            </a:r>
            <a:r>
              <a:rPr kumimoji="1" lang="ja-JP" altLang="en-US" dirty="0" smtClean="0"/>
              <a:t>　</a:t>
            </a:r>
            <a:r>
              <a:rPr lang="en-US" altLang="ja-JP" dirty="0" smtClean="0"/>
              <a:t>67</a:t>
            </a:r>
            <a:r>
              <a:rPr kumimoji="1" lang="ja-JP" altLang="en-US" dirty="0" smtClean="0"/>
              <a:t>　貸倒れ</a:t>
            </a:r>
            <a:endParaRPr kumimoji="1" lang="ja-JP" altLang="en-US" sz="3200" dirty="0"/>
          </a:p>
        </p:txBody>
      </p:sp>
      <p:sp>
        <p:nvSpPr>
          <p:cNvPr id="3" name="コンテンツ プレースホルダー 2"/>
          <p:cNvSpPr>
            <a:spLocks noGrp="1"/>
          </p:cNvSpPr>
          <p:nvPr>
            <p:ph sz="quarter" idx="1"/>
          </p:nvPr>
        </p:nvSpPr>
        <p:spPr>
          <a:xfrm>
            <a:off x="612648" y="1600200"/>
            <a:ext cx="8153400" cy="4997152"/>
          </a:xfrm>
        </p:spPr>
        <p:txBody>
          <a:bodyPr>
            <a:normAutofit/>
          </a:bodyPr>
          <a:lstStyle/>
          <a:p>
            <a:r>
              <a:rPr lang="ja-JP" altLang="en-US" dirty="0" smtClean="0"/>
              <a:t>売掛金は，相手先が倒産したら回収されない。また，相手が倒産したら自分も現金がなくなって倒産することを「連鎖倒産」という。</a:t>
            </a:r>
            <a:endParaRPr lang="en-US" altLang="ja-JP" dirty="0" smtClean="0"/>
          </a:p>
          <a:p>
            <a:r>
              <a:rPr lang="ja-JP" altLang="en-US" dirty="0" smtClean="0"/>
              <a:t>当期の売掛金</a:t>
            </a:r>
            <a:r>
              <a:rPr lang="en-US" altLang="ja-JP" dirty="0"/>
              <a:t>8</a:t>
            </a:r>
            <a:r>
              <a:rPr lang="en-US" altLang="ja-JP" dirty="0" smtClean="0"/>
              <a:t>0</a:t>
            </a:r>
            <a:r>
              <a:rPr lang="ja-JP" altLang="en-US" dirty="0" smtClean="0"/>
              <a:t>円が貸倒れた。</a:t>
            </a:r>
            <a:endParaRPr lang="en-US" altLang="ja-JP" dirty="0" smtClean="0"/>
          </a:p>
          <a:p>
            <a:pPr lvl="1"/>
            <a:r>
              <a:rPr lang="ja-JP" altLang="en-US" u="sng" dirty="0" smtClean="0"/>
              <a:t>貸倒損失　</a:t>
            </a:r>
            <a:r>
              <a:rPr lang="en-US" altLang="ja-JP" u="sng" dirty="0" smtClean="0"/>
              <a:t>80	</a:t>
            </a:r>
            <a:r>
              <a:rPr lang="ja-JP" altLang="en-US" u="sng" dirty="0" smtClean="0"/>
              <a:t>／</a:t>
            </a:r>
            <a:r>
              <a:rPr lang="en-US" altLang="ja-JP" u="sng" dirty="0" smtClean="0"/>
              <a:t>	</a:t>
            </a:r>
            <a:r>
              <a:rPr lang="ja-JP" altLang="en-US" u="sng" dirty="0" smtClean="0"/>
              <a:t>売掛金  </a:t>
            </a:r>
            <a:r>
              <a:rPr lang="en-US" altLang="ja-JP" u="sng" dirty="0" smtClean="0"/>
              <a:t>80</a:t>
            </a:r>
          </a:p>
          <a:p>
            <a:pPr lvl="1"/>
            <a:r>
              <a:rPr lang="ja-JP" altLang="en-US" dirty="0" smtClean="0"/>
              <a:t>「貸倒損失」勘定は費用項目。</a:t>
            </a:r>
            <a:endParaRPr lang="en-US" altLang="ja-JP" dirty="0" smtClean="0"/>
          </a:p>
        </p:txBody>
      </p:sp>
      <p:sp>
        <p:nvSpPr>
          <p:cNvPr id="4" name="スライド番号プレースホルダー 3"/>
          <p:cNvSpPr>
            <a:spLocks noGrp="1"/>
          </p:cNvSpPr>
          <p:nvPr>
            <p:ph type="sldNum" sz="quarter" idx="12"/>
          </p:nvPr>
        </p:nvSpPr>
        <p:spPr/>
        <p:txBody>
          <a:bodyPr>
            <a:normAutofit fontScale="85000" lnSpcReduction="20000"/>
          </a:bodyPr>
          <a:lstStyle/>
          <a:p>
            <a:fld id="{C84104EB-AF9B-4A05-B748-F20822902FB3}" type="slidenum">
              <a:rPr kumimoji="1" lang="ja-JP" altLang="en-US" smtClean="0"/>
              <a:pPr/>
              <a:t>43</a:t>
            </a:fld>
            <a:endParaRPr kumimoji="1" lang="ja-JP" altLang="en-US"/>
          </a:p>
        </p:txBody>
      </p:sp>
    </p:spTree>
    <p:extLst>
      <p:ext uri="{BB962C8B-B14F-4D97-AF65-F5344CB8AC3E}">
        <p14:creationId xmlns:p14="http://schemas.microsoft.com/office/powerpoint/2010/main" val="190169446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CASE</a:t>
            </a:r>
            <a:r>
              <a:rPr kumimoji="1" lang="ja-JP" altLang="en-US" dirty="0" smtClean="0"/>
              <a:t>　</a:t>
            </a:r>
            <a:r>
              <a:rPr lang="en-US" altLang="ja-JP" dirty="0" smtClean="0"/>
              <a:t>68</a:t>
            </a:r>
            <a:r>
              <a:rPr kumimoji="1" lang="ja-JP" altLang="en-US" dirty="0" smtClean="0"/>
              <a:t>　貸倒引当金</a:t>
            </a:r>
            <a:endParaRPr kumimoji="1" lang="ja-JP" altLang="en-US" sz="3200" dirty="0"/>
          </a:p>
        </p:txBody>
      </p:sp>
      <p:sp>
        <p:nvSpPr>
          <p:cNvPr id="3" name="コンテンツ プレースホルダー 2"/>
          <p:cNvSpPr>
            <a:spLocks noGrp="1"/>
          </p:cNvSpPr>
          <p:nvPr>
            <p:ph sz="quarter" idx="1"/>
          </p:nvPr>
        </p:nvSpPr>
        <p:spPr>
          <a:xfrm>
            <a:off x="612648" y="1600200"/>
            <a:ext cx="8153400" cy="5141168"/>
          </a:xfrm>
        </p:spPr>
        <p:txBody>
          <a:bodyPr>
            <a:normAutofit fontScale="92500" lnSpcReduction="10000"/>
          </a:bodyPr>
          <a:lstStyle/>
          <a:p>
            <a:r>
              <a:rPr lang="ja-JP" altLang="en-US" dirty="0"/>
              <a:t>決算</a:t>
            </a:r>
            <a:r>
              <a:rPr lang="ja-JP" altLang="en-US" dirty="0" smtClean="0"/>
              <a:t>日（期末）に，売掛金のうちいくらかは，返ってこないことを想定する場合がある。そのとき，「貸倒引当金」という「マイナスの資産」を設定する。</a:t>
            </a:r>
            <a:endParaRPr lang="en-US" altLang="ja-JP" dirty="0" smtClean="0"/>
          </a:p>
          <a:p>
            <a:r>
              <a:rPr lang="ja-JP" altLang="en-US" dirty="0" smtClean="0"/>
              <a:t>決算日に売掛金の期末残高</a:t>
            </a:r>
            <a:r>
              <a:rPr lang="en-US" altLang="ja-JP" dirty="0" smtClean="0"/>
              <a:t>400</a:t>
            </a:r>
            <a:r>
              <a:rPr lang="ja-JP" altLang="en-US" dirty="0" smtClean="0"/>
              <a:t>円のうち，</a:t>
            </a:r>
            <a:r>
              <a:rPr lang="en-US" altLang="ja-JP" dirty="0" smtClean="0"/>
              <a:t>2%</a:t>
            </a:r>
            <a:r>
              <a:rPr lang="ja-JP" altLang="en-US" dirty="0" smtClean="0"/>
              <a:t>を貸倒引当金とする。</a:t>
            </a:r>
            <a:endParaRPr lang="en-US" altLang="ja-JP" dirty="0" smtClean="0"/>
          </a:p>
          <a:p>
            <a:pPr lvl="1"/>
            <a:r>
              <a:rPr lang="ja-JP" altLang="en-US" u="sng" dirty="0" smtClean="0"/>
              <a:t>貸倒引当金繰入額　</a:t>
            </a:r>
            <a:r>
              <a:rPr lang="en-US" altLang="ja-JP" u="sng" dirty="0" smtClean="0"/>
              <a:t>8	</a:t>
            </a:r>
            <a:r>
              <a:rPr lang="ja-JP" altLang="en-US" u="sng" dirty="0" smtClean="0"/>
              <a:t>／</a:t>
            </a:r>
            <a:r>
              <a:rPr lang="en-US" altLang="ja-JP" u="sng" dirty="0" smtClean="0"/>
              <a:t>	</a:t>
            </a:r>
            <a:r>
              <a:rPr lang="ja-JP" altLang="en-US" u="sng" dirty="0" smtClean="0"/>
              <a:t>貸倒引当金  </a:t>
            </a:r>
            <a:r>
              <a:rPr lang="en-US" altLang="ja-JP" u="sng" dirty="0" smtClean="0"/>
              <a:t>8</a:t>
            </a:r>
          </a:p>
          <a:p>
            <a:pPr lvl="1"/>
            <a:r>
              <a:rPr lang="en-US" altLang="ja-JP" dirty="0" smtClean="0"/>
              <a:t>400×0.02</a:t>
            </a:r>
            <a:r>
              <a:rPr lang="ja-JP" altLang="en-US" dirty="0" smtClean="0"/>
              <a:t>＝</a:t>
            </a:r>
            <a:r>
              <a:rPr lang="en-US" altLang="ja-JP" dirty="0" smtClean="0"/>
              <a:t>8</a:t>
            </a:r>
          </a:p>
          <a:p>
            <a:pPr lvl="2"/>
            <a:r>
              <a:rPr lang="ja-JP" altLang="en-US" dirty="0" smtClean="0"/>
              <a:t>「貸倒引当金」勘定はマイナスの資産項目。</a:t>
            </a:r>
            <a:endParaRPr lang="en-US" altLang="ja-JP" dirty="0" smtClean="0"/>
          </a:p>
          <a:p>
            <a:pPr lvl="2"/>
            <a:r>
              <a:rPr lang="ja-JP" altLang="en-US" dirty="0" smtClean="0"/>
              <a:t>「貸倒引当金繰入額」勘定は費用項目。</a:t>
            </a:r>
            <a:endParaRPr lang="en-US" altLang="ja-JP" dirty="0" smtClean="0"/>
          </a:p>
          <a:p>
            <a:pPr lvl="2"/>
            <a:r>
              <a:rPr lang="ja-JP" altLang="en-US" dirty="0" smtClean="0"/>
              <a:t>結局，売掛金は全部回収できるか不明なので，回収出来なさそうな部分を見積もって，①新しくマイナスの資産項目を作ることで資産を減らし，②新しく費用項目を作って利益を減らす，という</a:t>
            </a:r>
            <a:r>
              <a:rPr lang="ja-JP" altLang="en-US" dirty="0"/>
              <a:t>作業</a:t>
            </a:r>
            <a:r>
              <a:rPr lang="ja-JP" altLang="en-US" dirty="0" smtClean="0"/>
              <a:t>をしていることになる。</a:t>
            </a:r>
            <a:endParaRPr lang="en-US" altLang="ja-JP" dirty="0" smtClean="0"/>
          </a:p>
        </p:txBody>
      </p:sp>
      <p:sp>
        <p:nvSpPr>
          <p:cNvPr id="4" name="スライド番号プレースホルダー 3"/>
          <p:cNvSpPr>
            <a:spLocks noGrp="1"/>
          </p:cNvSpPr>
          <p:nvPr>
            <p:ph type="sldNum" sz="quarter" idx="12"/>
          </p:nvPr>
        </p:nvSpPr>
        <p:spPr/>
        <p:txBody>
          <a:bodyPr>
            <a:normAutofit fontScale="85000" lnSpcReduction="20000"/>
          </a:bodyPr>
          <a:lstStyle/>
          <a:p>
            <a:fld id="{C84104EB-AF9B-4A05-B748-F20822902FB3}" type="slidenum">
              <a:rPr kumimoji="1" lang="ja-JP" altLang="en-US" smtClean="0"/>
              <a:pPr/>
              <a:t>44</a:t>
            </a:fld>
            <a:endParaRPr kumimoji="1" lang="ja-JP" altLang="en-US"/>
          </a:p>
        </p:txBody>
      </p:sp>
    </p:spTree>
    <p:extLst>
      <p:ext uri="{BB962C8B-B14F-4D97-AF65-F5344CB8AC3E}">
        <p14:creationId xmlns:p14="http://schemas.microsoft.com/office/powerpoint/2010/main" val="357664992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CASE</a:t>
            </a:r>
            <a:r>
              <a:rPr kumimoji="1" lang="ja-JP" altLang="en-US" dirty="0" smtClean="0"/>
              <a:t>　</a:t>
            </a:r>
            <a:r>
              <a:rPr lang="en-US" altLang="ja-JP" dirty="0" smtClean="0"/>
              <a:t>69</a:t>
            </a:r>
            <a:r>
              <a:rPr kumimoji="1" lang="ja-JP" altLang="en-US" dirty="0" smtClean="0"/>
              <a:t>　貸倒引当金がある貸倒れ</a:t>
            </a:r>
            <a:endParaRPr kumimoji="1" lang="ja-JP" altLang="en-US" sz="3200" dirty="0"/>
          </a:p>
        </p:txBody>
      </p:sp>
      <p:sp>
        <p:nvSpPr>
          <p:cNvPr id="3" name="コンテンツ プレースホルダー 2"/>
          <p:cNvSpPr>
            <a:spLocks noGrp="1"/>
          </p:cNvSpPr>
          <p:nvPr>
            <p:ph sz="quarter" idx="1"/>
          </p:nvPr>
        </p:nvSpPr>
        <p:spPr>
          <a:xfrm>
            <a:off x="612648" y="1600200"/>
            <a:ext cx="8153400" cy="5141168"/>
          </a:xfrm>
        </p:spPr>
        <p:txBody>
          <a:bodyPr>
            <a:normAutofit/>
          </a:bodyPr>
          <a:lstStyle/>
          <a:p>
            <a:r>
              <a:rPr lang="ja-JP" altLang="en-US" dirty="0" smtClean="0"/>
              <a:t>前期に発生した売掛金</a:t>
            </a:r>
            <a:r>
              <a:rPr lang="en-US" altLang="ja-JP" dirty="0" smtClean="0"/>
              <a:t>50</a:t>
            </a:r>
            <a:r>
              <a:rPr lang="ja-JP" altLang="en-US" dirty="0" smtClean="0"/>
              <a:t>円が貸倒れた。なお，貸倒引当金残高は</a:t>
            </a:r>
            <a:r>
              <a:rPr lang="en-US" altLang="ja-JP" dirty="0" smtClean="0"/>
              <a:t>8</a:t>
            </a:r>
            <a:r>
              <a:rPr lang="ja-JP" altLang="en-US" dirty="0" smtClean="0"/>
              <a:t>円である。</a:t>
            </a:r>
            <a:endParaRPr lang="en-US" altLang="ja-JP" dirty="0" smtClean="0"/>
          </a:p>
          <a:p>
            <a:pPr lvl="1"/>
            <a:r>
              <a:rPr lang="ja-JP" altLang="en-US" u="sng" dirty="0" smtClean="0"/>
              <a:t>貸倒引当金　</a:t>
            </a:r>
            <a:r>
              <a:rPr lang="en-US" altLang="ja-JP" u="sng" dirty="0" smtClean="0"/>
              <a:t>8	</a:t>
            </a:r>
            <a:r>
              <a:rPr lang="ja-JP" altLang="en-US" u="sng" dirty="0" smtClean="0"/>
              <a:t>／</a:t>
            </a:r>
            <a:r>
              <a:rPr lang="en-US" altLang="ja-JP" u="sng" dirty="0" smtClean="0"/>
              <a:t>	</a:t>
            </a:r>
            <a:r>
              <a:rPr lang="ja-JP" altLang="en-US" u="sng" dirty="0" smtClean="0"/>
              <a:t>売掛金  </a:t>
            </a:r>
            <a:r>
              <a:rPr lang="en-US" altLang="ja-JP" u="sng" dirty="0" smtClean="0"/>
              <a:t>50</a:t>
            </a:r>
            <a:br>
              <a:rPr lang="en-US" altLang="ja-JP" u="sng" dirty="0" smtClean="0"/>
            </a:br>
            <a:r>
              <a:rPr lang="ja-JP" altLang="en-US" u="sng" dirty="0" smtClean="0"/>
              <a:t>貸倒損失　　</a:t>
            </a:r>
            <a:r>
              <a:rPr lang="en-US" altLang="ja-JP" u="sng" dirty="0" smtClean="0"/>
              <a:t>42</a:t>
            </a:r>
            <a:r>
              <a:rPr lang="ja-JP" altLang="en-US" u="sng" dirty="0" smtClean="0"/>
              <a:t>　　　　　　　　　　　</a:t>
            </a:r>
            <a:r>
              <a:rPr lang="en-US" altLang="ja-JP" u="sng" dirty="0" smtClean="0">
                <a:solidFill>
                  <a:schemeClr val="bg1"/>
                </a:solidFill>
              </a:rPr>
              <a:t>|</a:t>
            </a:r>
          </a:p>
          <a:p>
            <a:pPr lvl="2"/>
            <a:r>
              <a:rPr lang="ja-JP" altLang="en-US" dirty="0" smtClean="0"/>
              <a:t>「貸倒引当金」をとりくずす。</a:t>
            </a:r>
            <a:endParaRPr lang="en-US" altLang="ja-JP" dirty="0" smtClean="0"/>
          </a:p>
          <a:p>
            <a:pPr lvl="2"/>
            <a:r>
              <a:rPr lang="ja-JP" altLang="en-US" dirty="0" smtClean="0"/>
              <a:t>引当金では足りない部分は，「貸倒損失」として処理する。</a:t>
            </a:r>
            <a:endParaRPr lang="en-US" altLang="ja-JP" dirty="0" smtClean="0"/>
          </a:p>
        </p:txBody>
      </p:sp>
      <p:sp>
        <p:nvSpPr>
          <p:cNvPr id="4" name="スライド番号プレースホルダー 3"/>
          <p:cNvSpPr>
            <a:spLocks noGrp="1"/>
          </p:cNvSpPr>
          <p:nvPr>
            <p:ph type="sldNum" sz="quarter" idx="12"/>
          </p:nvPr>
        </p:nvSpPr>
        <p:spPr/>
        <p:txBody>
          <a:bodyPr>
            <a:normAutofit fontScale="85000" lnSpcReduction="20000"/>
          </a:bodyPr>
          <a:lstStyle/>
          <a:p>
            <a:fld id="{C84104EB-AF9B-4A05-B748-F20822902FB3}" type="slidenum">
              <a:rPr kumimoji="1" lang="ja-JP" altLang="en-US" smtClean="0"/>
              <a:pPr/>
              <a:t>45</a:t>
            </a:fld>
            <a:endParaRPr kumimoji="1" lang="ja-JP" altLang="en-US"/>
          </a:p>
        </p:txBody>
      </p:sp>
    </p:spTree>
    <p:extLst>
      <p:ext uri="{BB962C8B-B14F-4D97-AF65-F5344CB8AC3E}">
        <p14:creationId xmlns:p14="http://schemas.microsoft.com/office/powerpoint/2010/main" val="416030491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CASE</a:t>
            </a:r>
            <a:r>
              <a:rPr kumimoji="1" lang="ja-JP" altLang="en-US" dirty="0" smtClean="0"/>
              <a:t>　</a:t>
            </a:r>
            <a:r>
              <a:rPr lang="en-US" altLang="ja-JP" dirty="0"/>
              <a:t>70</a:t>
            </a:r>
            <a:r>
              <a:rPr kumimoji="1" lang="ja-JP" altLang="en-US" dirty="0" smtClean="0"/>
              <a:t>　貸倒引当金がある決算</a:t>
            </a:r>
            <a:endParaRPr kumimoji="1" lang="ja-JP" altLang="en-US" sz="3200" dirty="0"/>
          </a:p>
        </p:txBody>
      </p:sp>
      <p:sp>
        <p:nvSpPr>
          <p:cNvPr id="3" name="コンテンツ プレースホルダー 2"/>
          <p:cNvSpPr>
            <a:spLocks noGrp="1"/>
          </p:cNvSpPr>
          <p:nvPr>
            <p:ph sz="quarter" idx="1"/>
          </p:nvPr>
        </p:nvSpPr>
        <p:spPr>
          <a:xfrm>
            <a:off x="612648" y="1600200"/>
            <a:ext cx="8153400" cy="5141168"/>
          </a:xfrm>
        </p:spPr>
        <p:txBody>
          <a:bodyPr>
            <a:normAutofit/>
          </a:bodyPr>
          <a:lstStyle/>
          <a:p>
            <a:r>
              <a:rPr lang="ja-JP" altLang="en-US" dirty="0"/>
              <a:t>決算日に売掛金の期末</a:t>
            </a:r>
            <a:r>
              <a:rPr lang="ja-JP" altLang="en-US" dirty="0" smtClean="0"/>
              <a:t>残高</a:t>
            </a:r>
            <a:r>
              <a:rPr lang="en-US" altLang="ja-JP" dirty="0" smtClean="0"/>
              <a:t>600</a:t>
            </a:r>
            <a:r>
              <a:rPr lang="ja-JP" altLang="en-US" dirty="0"/>
              <a:t>円のうち，</a:t>
            </a:r>
            <a:r>
              <a:rPr lang="en-US" altLang="ja-JP" dirty="0"/>
              <a:t>2%</a:t>
            </a:r>
            <a:r>
              <a:rPr lang="ja-JP" altLang="en-US" dirty="0"/>
              <a:t>を貸倒引当金とする</a:t>
            </a:r>
            <a:r>
              <a:rPr lang="ja-JP" altLang="en-US" dirty="0" smtClean="0"/>
              <a:t>。なお，期末の貸倒引当金残高は</a:t>
            </a:r>
            <a:r>
              <a:rPr lang="en-US" altLang="ja-JP" dirty="0" smtClean="0"/>
              <a:t>5</a:t>
            </a:r>
            <a:r>
              <a:rPr lang="ja-JP" altLang="en-US" dirty="0" smtClean="0"/>
              <a:t>円である。</a:t>
            </a:r>
            <a:endParaRPr lang="en-US" altLang="ja-JP" dirty="0"/>
          </a:p>
          <a:p>
            <a:pPr lvl="1"/>
            <a:r>
              <a:rPr lang="ja-JP" altLang="en-US" u="sng" dirty="0" smtClean="0"/>
              <a:t>貸倒引当繰入　</a:t>
            </a:r>
            <a:r>
              <a:rPr lang="en-US" altLang="ja-JP" u="sng" dirty="0"/>
              <a:t>7</a:t>
            </a:r>
            <a:r>
              <a:rPr lang="en-US" altLang="ja-JP" u="sng" dirty="0" smtClean="0"/>
              <a:t>	</a:t>
            </a:r>
            <a:r>
              <a:rPr lang="ja-JP" altLang="en-US" u="sng" dirty="0" smtClean="0"/>
              <a:t>／</a:t>
            </a:r>
            <a:r>
              <a:rPr lang="en-US" altLang="ja-JP" u="sng" dirty="0" smtClean="0"/>
              <a:t>	</a:t>
            </a:r>
            <a:r>
              <a:rPr lang="ja-JP" altLang="en-US" u="sng" dirty="0" smtClean="0"/>
              <a:t>貸倒引当金  </a:t>
            </a:r>
            <a:r>
              <a:rPr lang="en-US" altLang="ja-JP" u="sng" dirty="0" smtClean="0"/>
              <a:t>7</a:t>
            </a:r>
            <a:endParaRPr lang="en-US" altLang="ja-JP" u="sng" dirty="0"/>
          </a:p>
          <a:p>
            <a:pPr lvl="1"/>
            <a:r>
              <a:rPr lang="en-US" altLang="ja-JP" dirty="0" smtClean="0"/>
              <a:t>600×0.02</a:t>
            </a:r>
            <a:r>
              <a:rPr lang="ja-JP" altLang="en-US" dirty="0" smtClean="0"/>
              <a:t>＝</a:t>
            </a:r>
            <a:r>
              <a:rPr lang="en-US" altLang="ja-JP" dirty="0" smtClean="0"/>
              <a:t>12</a:t>
            </a:r>
            <a:endParaRPr lang="en-US" altLang="ja-JP" dirty="0"/>
          </a:p>
          <a:p>
            <a:pPr lvl="1"/>
            <a:r>
              <a:rPr lang="ja-JP" altLang="en-US" dirty="0" smtClean="0"/>
              <a:t>しかし，すでに</a:t>
            </a:r>
            <a:r>
              <a:rPr lang="en-US" altLang="ja-JP" dirty="0" smtClean="0"/>
              <a:t>5</a:t>
            </a:r>
            <a:r>
              <a:rPr lang="ja-JP" altLang="en-US" dirty="0" smtClean="0"/>
              <a:t>円分は引当金が存在するため，差額の</a:t>
            </a:r>
            <a:r>
              <a:rPr lang="en-US" altLang="ja-JP" dirty="0" smtClean="0"/>
              <a:t>7</a:t>
            </a:r>
            <a:r>
              <a:rPr lang="ja-JP" altLang="en-US" dirty="0" smtClean="0"/>
              <a:t>円のみ追加すればよい。</a:t>
            </a:r>
            <a:endParaRPr lang="en-US" altLang="ja-JP" dirty="0" smtClean="0"/>
          </a:p>
        </p:txBody>
      </p:sp>
      <p:sp>
        <p:nvSpPr>
          <p:cNvPr id="4" name="スライド番号プレースホルダー 3"/>
          <p:cNvSpPr>
            <a:spLocks noGrp="1"/>
          </p:cNvSpPr>
          <p:nvPr>
            <p:ph type="sldNum" sz="quarter" idx="12"/>
          </p:nvPr>
        </p:nvSpPr>
        <p:spPr/>
        <p:txBody>
          <a:bodyPr>
            <a:normAutofit fontScale="85000" lnSpcReduction="20000"/>
          </a:bodyPr>
          <a:lstStyle/>
          <a:p>
            <a:fld id="{C84104EB-AF9B-4A05-B748-F20822902FB3}" type="slidenum">
              <a:rPr kumimoji="1" lang="ja-JP" altLang="en-US" smtClean="0"/>
              <a:pPr/>
              <a:t>46</a:t>
            </a:fld>
            <a:endParaRPr kumimoji="1" lang="ja-JP" altLang="en-US"/>
          </a:p>
        </p:txBody>
      </p:sp>
    </p:spTree>
    <p:extLst>
      <p:ext uri="{BB962C8B-B14F-4D97-AF65-F5344CB8AC3E}">
        <p14:creationId xmlns:p14="http://schemas.microsoft.com/office/powerpoint/2010/main" val="132766268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99592" y="332657"/>
            <a:ext cx="7315200" cy="864096"/>
          </a:xfrm>
        </p:spPr>
        <p:txBody>
          <a:bodyPr/>
          <a:lstStyle/>
          <a:p>
            <a:pPr algn="r"/>
            <a:r>
              <a:rPr lang="ja-JP" altLang="en-US" dirty="0" smtClean="0"/>
              <a:t>第</a:t>
            </a:r>
            <a:r>
              <a:rPr lang="en-US" altLang="ja-JP" dirty="0" smtClean="0"/>
              <a:t>11</a:t>
            </a:r>
            <a:r>
              <a:rPr lang="ja-JP" altLang="en-US" dirty="0" smtClean="0"/>
              <a:t>章</a:t>
            </a:r>
            <a:r>
              <a:rPr kumimoji="1" lang="ja-JP" altLang="en-US" dirty="0" smtClean="0"/>
              <a:t>の勘定科目</a:t>
            </a:r>
            <a:endParaRPr kumimoji="1"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19847638"/>
              </p:ext>
            </p:extLst>
          </p:nvPr>
        </p:nvGraphicFramePr>
        <p:xfrm>
          <a:off x="4283968" y="3429000"/>
          <a:ext cx="2232248" cy="1188132"/>
        </p:xfrm>
        <a:graphic>
          <a:graphicData uri="http://schemas.openxmlformats.org/drawingml/2006/table">
            <a:tbl>
              <a:tblPr firstRow="1" bandRow="1">
                <a:tableStyleId>{1FECB4D8-DB02-4DC6-A0A2-4F2EBAE1DC90}</a:tableStyleId>
              </a:tblPr>
              <a:tblGrid>
                <a:gridCol w="2232248"/>
              </a:tblGrid>
              <a:tr h="594066">
                <a:tc>
                  <a:txBody>
                    <a:bodyPr/>
                    <a:lstStyle/>
                    <a:p>
                      <a:pPr algn="ctr"/>
                      <a:r>
                        <a:rPr kumimoji="1" lang="ja-JP" altLang="en-US" sz="2400" dirty="0" smtClean="0"/>
                        <a:t>その他</a:t>
                      </a:r>
                      <a:endParaRPr kumimoji="1" lang="ja-JP" altLang="en-US" sz="2400" dirty="0"/>
                    </a:p>
                  </a:txBody>
                  <a:tcPr>
                    <a:lnR w="12700" cap="flat" cmpd="sng" algn="ctr">
                      <a:solidFill>
                        <a:schemeClr val="tx1"/>
                      </a:solidFill>
                      <a:prstDash val="solid"/>
                      <a:round/>
                      <a:headEnd type="none" w="med" len="med"/>
                      <a:tailEnd type="none" w="med" len="med"/>
                    </a:lnR>
                    <a:lnB w="12700" cmpd="sng">
                      <a:noFill/>
                    </a:lnB>
                    <a:solidFill>
                      <a:srgbClr val="C00000"/>
                    </a:solidFill>
                  </a:tcPr>
                </a:tc>
              </a:tr>
              <a:tr h="594066">
                <a:tc>
                  <a:txBody>
                    <a:bodyPr/>
                    <a:lstStyle/>
                    <a:p>
                      <a:r>
                        <a:rPr kumimoji="1" lang="ja-JP" altLang="en-US" sz="2400" dirty="0" smtClean="0"/>
                        <a:t>貸倒引当金</a:t>
                      </a:r>
                      <a:endParaRPr kumimoji="1" lang="ja-JP" altLang="en-US" sz="24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177955702"/>
              </p:ext>
            </p:extLst>
          </p:nvPr>
        </p:nvGraphicFramePr>
        <p:xfrm>
          <a:off x="323528" y="1412776"/>
          <a:ext cx="3600400" cy="2376264"/>
        </p:xfrm>
        <a:graphic>
          <a:graphicData uri="http://schemas.openxmlformats.org/drawingml/2006/table">
            <a:tbl>
              <a:tblPr firstRow="1" bandRow="1">
                <a:tableStyleId>{1FECB4D8-DB02-4DC6-A0A2-4F2EBAE1DC90}</a:tableStyleId>
              </a:tblPr>
              <a:tblGrid>
                <a:gridCol w="1800200"/>
                <a:gridCol w="1800200"/>
              </a:tblGrid>
              <a:tr h="594066">
                <a:tc>
                  <a:txBody>
                    <a:bodyPr/>
                    <a:lstStyle/>
                    <a:p>
                      <a:pPr algn="ctr"/>
                      <a:r>
                        <a:rPr kumimoji="1" lang="ja-JP" altLang="en-US" sz="2400" dirty="0" smtClean="0"/>
                        <a:t>資　産</a:t>
                      </a:r>
                      <a:endParaRPr kumimoji="1" lang="ja-JP" altLang="en-US" sz="2400" dirty="0"/>
                    </a:p>
                  </a:txBody>
                  <a:tcPr>
                    <a:lnR w="12700" cap="flat" cmpd="sng" algn="ctr">
                      <a:solidFill>
                        <a:schemeClr val="tx1"/>
                      </a:solidFill>
                      <a:prstDash val="solid"/>
                      <a:round/>
                      <a:headEnd type="none" w="med" len="med"/>
                      <a:tailEnd type="none" w="med" len="med"/>
                    </a:lnR>
                    <a:lnB w="12700" cmpd="sng">
                      <a:noFill/>
                    </a:lnB>
                    <a:solidFill>
                      <a:schemeClr val="tx2">
                        <a:lumMod val="75000"/>
                      </a:schemeClr>
                    </a:solidFill>
                  </a:tcPr>
                </a:tc>
                <a:tc>
                  <a:txBody>
                    <a:bodyPr/>
                    <a:lstStyle/>
                    <a:p>
                      <a:pPr algn="ctr"/>
                      <a:r>
                        <a:rPr kumimoji="1" lang="ja-JP" altLang="en-US" sz="2400" dirty="0" smtClean="0"/>
                        <a:t>負　債</a:t>
                      </a:r>
                      <a:endParaRPr kumimoji="1" lang="ja-JP" altLang="en-US" sz="2400" dirty="0"/>
                    </a:p>
                  </a:txBody>
                  <a:tcPr>
                    <a:lnL w="12700" cap="flat" cmpd="sng" algn="ctr">
                      <a:solidFill>
                        <a:schemeClr val="tx1"/>
                      </a:solidFill>
                      <a:prstDash val="solid"/>
                      <a:round/>
                      <a:headEnd type="none" w="med" len="med"/>
                      <a:tailEnd type="none" w="med" len="med"/>
                    </a:lnL>
                    <a:lnB w="12700" cmpd="sng">
                      <a:noFill/>
                    </a:lnB>
                    <a:solidFill>
                      <a:schemeClr val="accent3">
                        <a:lumMod val="75000"/>
                      </a:schemeClr>
                    </a:solidFill>
                  </a:tcPr>
                </a:tc>
              </a:tr>
              <a:tr h="594066">
                <a:tc>
                  <a:txBody>
                    <a:bodyPr/>
                    <a:lstStyle/>
                    <a:p>
                      <a:r>
                        <a:rPr kumimoji="1" lang="ja-JP" altLang="en-US" sz="2400" dirty="0" smtClean="0"/>
                        <a:t>－</a:t>
                      </a:r>
                      <a:endParaRPr kumimoji="1" lang="ja-JP" altLang="en-US" sz="24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kumimoji="1" lang="ja-JP" altLang="en-US" sz="2400" dirty="0" smtClean="0"/>
                        <a:t>－</a:t>
                      </a:r>
                      <a:endParaRPr kumimoji="1" lang="en-US" altLang="ja-JP" sz="2400" dirty="0" smtClean="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594066">
                <a:tc>
                  <a:txBody>
                    <a:bodyPr/>
                    <a:lstStyle/>
                    <a:p>
                      <a:endParaRPr kumimoji="1" lang="ja-JP" altLang="en-US" sz="24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kumimoji="1" lang="ja-JP" altLang="en-US" sz="2400" b="1" dirty="0" smtClean="0">
                          <a:solidFill>
                            <a:schemeClr val="tx1"/>
                          </a:solidFill>
                        </a:rPr>
                        <a:t>純　資　産</a:t>
                      </a:r>
                      <a:endParaRPr kumimoji="1" lang="en-US" altLang="ja-JP" sz="2400" b="1" dirty="0" smtClean="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4">
                        <a:lumMod val="75000"/>
                      </a:schemeClr>
                    </a:solidFill>
                  </a:tcPr>
                </a:tc>
              </a:tr>
              <a:tr h="594066">
                <a:tc>
                  <a:txBody>
                    <a:bodyPr/>
                    <a:lstStyle/>
                    <a:p>
                      <a:endParaRPr kumimoji="1" lang="ja-JP" altLang="en-US" sz="24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kumimoji="1" lang="ja-JP" altLang="en-US" sz="2400" dirty="0" smtClean="0"/>
                        <a:t>－</a:t>
                      </a:r>
                      <a:endParaRPr kumimoji="1" lang="en-US" altLang="ja-JP" sz="2400" dirty="0" smtClean="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3635177210"/>
              </p:ext>
            </p:extLst>
          </p:nvPr>
        </p:nvGraphicFramePr>
        <p:xfrm>
          <a:off x="4283968" y="1412776"/>
          <a:ext cx="4752528" cy="1782198"/>
        </p:xfrm>
        <a:graphic>
          <a:graphicData uri="http://schemas.openxmlformats.org/drawingml/2006/table">
            <a:tbl>
              <a:tblPr firstRow="1" bandRow="1">
                <a:tableStyleId>{1FECB4D8-DB02-4DC6-A0A2-4F2EBAE1DC90}</a:tableStyleId>
              </a:tblPr>
              <a:tblGrid>
                <a:gridCol w="2376264"/>
                <a:gridCol w="2376264"/>
              </a:tblGrid>
              <a:tr h="594066">
                <a:tc>
                  <a:txBody>
                    <a:bodyPr/>
                    <a:lstStyle/>
                    <a:p>
                      <a:pPr algn="ctr"/>
                      <a:r>
                        <a:rPr kumimoji="1" lang="ja-JP" altLang="en-US" sz="2400" dirty="0" smtClean="0"/>
                        <a:t>費　用</a:t>
                      </a:r>
                      <a:endParaRPr kumimoji="1" lang="ja-JP" altLang="en-US" sz="2400" dirty="0"/>
                    </a:p>
                  </a:txBody>
                  <a:tcPr>
                    <a:lnR w="12700" cap="flat" cmpd="sng" algn="ctr">
                      <a:solidFill>
                        <a:schemeClr val="tx1"/>
                      </a:solidFill>
                      <a:prstDash val="solid"/>
                      <a:round/>
                      <a:headEnd type="none" w="med" len="med"/>
                      <a:tailEnd type="none" w="med" len="med"/>
                    </a:lnR>
                    <a:lnB w="12700" cmpd="sng">
                      <a:noFill/>
                    </a:lnB>
                    <a:solidFill>
                      <a:schemeClr val="accent5">
                        <a:lumMod val="75000"/>
                      </a:schemeClr>
                    </a:solidFill>
                  </a:tcPr>
                </a:tc>
                <a:tc>
                  <a:txBody>
                    <a:bodyPr/>
                    <a:lstStyle/>
                    <a:p>
                      <a:pPr algn="ctr"/>
                      <a:r>
                        <a:rPr kumimoji="1" lang="ja-JP" altLang="en-US" sz="2400" dirty="0" smtClean="0"/>
                        <a:t>収　益</a:t>
                      </a:r>
                      <a:endParaRPr kumimoji="1" lang="ja-JP" altLang="en-US" sz="2400" dirty="0"/>
                    </a:p>
                  </a:txBody>
                  <a:tcPr>
                    <a:lnL w="12700" cap="flat" cmpd="sng" algn="ctr">
                      <a:solidFill>
                        <a:schemeClr val="tx1"/>
                      </a:solidFill>
                      <a:prstDash val="solid"/>
                      <a:round/>
                      <a:headEnd type="none" w="med" len="med"/>
                      <a:tailEnd type="none" w="med" len="med"/>
                    </a:lnL>
                    <a:lnB w="12700" cmpd="sng">
                      <a:noFill/>
                    </a:lnB>
                    <a:solidFill>
                      <a:srgbClr val="00B050"/>
                    </a:solidFill>
                  </a:tcPr>
                </a:tc>
              </a:tr>
              <a:tr h="594066">
                <a:tc>
                  <a:txBody>
                    <a:bodyPr/>
                    <a:lstStyle/>
                    <a:p>
                      <a:r>
                        <a:rPr kumimoji="1" lang="ja-JP" altLang="en-US" sz="2400" dirty="0" smtClean="0"/>
                        <a:t>貸倒損失</a:t>
                      </a:r>
                      <a:endParaRPr kumimoji="1" lang="ja-JP" altLang="en-US" sz="24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kumimoji="1" lang="ja-JP" altLang="en-US" sz="2400" dirty="0" smtClean="0"/>
                        <a:t>－</a:t>
                      </a:r>
                      <a:endParaRPr kumimoji="1" lang="en-US" altLang="ja-JP" sz="2400" dirty="0" smtClean="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594066">
                <a:tc>
                  <a:txBody>
                    <a:bodyPr/>
                    <a:lstStyle/>
                    <a:p>
                      <a:r>
                        <a:rPr kumimoji="1" lang="ja-JP" altLang="en-US" sz="2400" dirty="0" smtClean="0"/>
                        <a:t>貸倒引当金繰入</a:t>
                      </a:r>
                      <a:endParaRPr kumimoji="1" lang="ja-JP" altLang="en-US" sz="24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kumimoji="1" lang="en-US" altLang="ja-JP" sz="2400" dirty="0" smtClean="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3" name="スライド番号プレースホルダー 2"/>
          <p:cNvSpPr>
            <a:spLocks noGrp="1"/>
          </p:cNvSpPr>
          <p:nvPr>
            <p:ph type="sldNum" sz="quarter" idx="12"/>
          </p:nvPr>
        </p:nvSpPr>
        <p:spPr/>
        <p:txBody>
          <a:bodyPr/>
          <a:lstStyle/>
          <a:p>
            <a:fld id="{C84104EB-AF9B-4A05-B748-F20822902FB3}" type="slidenum">
              <a:rPr lang="ja-JP" altLang="en-US" smtClean="0">
                <a:solidFill>
                  <a:prstClr val="white"/>
                </a:solidFill>
              </a:rPr>
              <a:pPr/>
              <a:t>47</a:t>
            </a:fld>
            <a:endParaRPr lang="ja-JP" altLang="en-US">
              <a:solidFill>
                <a:prstClr val="white"/>
              </a:solidFill>
            </a:endParaRPr>
          </a:p>
        </p:txBody>
      </p:sp>
    </p:spTree>
    <p:extLst>
      <p:ext uri="{BB962C8B-B14F-4D97-AF65-F5344CB8AC3E}">
        <p14:creationId xmlns:p14="http://schemas.microsoft.com/office/powerpoint/2010/main" val="332949976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normAutofit/>
          </a:bodyPr>
          <a:lstStyle/>
          <a:p>
            <a:pPr algn="r"/>
            <a:r>
              <a:rPr lang="ja-JP" altLang="en-US" dirty="0"/>
              <a:t>簿記からはじめる</a:t>
            </a:r>
            <a:r>
              <a:rPr lang="ja-JP" altLang="en-US" dirty="0" smtClean="0"/>
              <a:t>会計学</a:t>
            </a:r>
            <a:r>
              <a:rPr lang="en-US" altLang="ja-JP" dirty="0"/>
              <a:t/>
            </a:r>
            <a:br>
              <a:rPr lang="en-US" altLang="ja-JP" dirty="0"/>
            </a:br>
            <a:r>
              <a:rPr lang="ja-JP" altLang="en-US" dirty="0" smtClean="0"/>
              <a:t>第</a:t>
            </a:r>
            <a:r>
              <a:rPr lang="en-US" altLang="ja-JP" dirty="0"/>
              <a:t>6</a:t>
            </a:r>
            <a:r>
              <a:rPr lang="ja-JP" altLang="en-US" dirty="0" smtClean="0"/>
              <a:t>回</a:t>
            </a:r>
            <a:endParaRPr kumimoji="1" lang="ja-JP" altLang="en-US" dirty="0"/>
          </a:p>
        </p:txBody>
      </p:sp>
      <p:sp>
        <p:nvSpPr>
          <p:cNvPr id="5" name="サブタイトル 4"/>
          <p:cNvSpPr>
            <a:spLocks noGrp="1"/>
          </p:cNvSpPr>
          <p:nvPr>
            <p:ph type="subTitle" idx="1"/>
          </p:nvPr>
        </p:nvSpPr>
        <p:spPr/>
        <p:txBody>
          <a:bodyPr>
            <a:normAutofit fontScale="92500"/>
          </a:bodyPr>
          <a:lstStyle/>
          <a:p>
            <a:pPr algn="r"/>
            <a:r>
              <a:rPr kumimoji="1" lang="ja-JP" altLang="en-US" dirty="0" smtClean="0"/>
              <a:t>甲南大学マネジメント創造</a:t>
            </a:r>
            <a:r>
              <a:rPr lang="ja-JP" altLang="en-US" dirty="0" smtClean="0"/>
              <a:t>学部　</a:t>
            </a:r>
            <a:r>
              <a:rPr kumimoji="1" lang="ja-JP" altLang="en-US" dirty="0" smtClean="0"/>
              <a:t>講師　新井康平</a:t>
            </a:r>
            <a:endParaRPr kumimoji="1" lang="ja-JP" altLang="en-US" dirty="0"/>
          </a:p>
        </p:txBody>
      </p:sp>
      <p:sp>
        <p:nvSpPr>
          <p:cNvPr id="6" name="サブタイトル 4"/>
          <p:cNvSpPr txBox="1">
            <a:spLocks/>
          </p:cNvSpPr>
          <p:nvPr/>
        </p:nvSpPr>
        <p:spPr>
          <a:xfrm>
            <a:off x="2362200" y="116632"/>
            <a:ext cx="6705600" cy="685800"/>
          </a:xfrm>
          <a:prstGeom prst="rect">
            <a:avLst/>
          </a:prstGeom>
        </p:spPr>
        <p:txBody>
          <a:bodyPr vert="horz" anchor="ctr">
            <a:normAutofit/>
          </a:bodyPr>
          <a:lstStyle>
            <a:lvl1pPr marL="0" indent="0" algn="l" rtl="0" eaLnBrk="1" latinLnBrk="0" hangingPunct="1">
              <a:spcBef>
                <a:spcPts val="700"/>
              </a:spcBef>
              <a:buClr>
                <a:schemeClr val="accent2"/>
              </a:buClr>
              <a:buSzPct val="60000"/>
              <a:buFont typeface="Wingdings"/>
              <a:buNone/>
              <a:defRPr kumimoji="1"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1"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1"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1"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1"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1"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1"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1"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1" sz="1800" kern="1200" baseline="0">
                <a:solidFill>
                  <a:schemeClr val="tx1"/>
                </a:solidFill>
                <a:latin typeface="+mn-lt"/>
                <a:ea typeface="+mn-ea"/>
                <a:cs typeface="+mn-cs"/>
              </a:defRPr>
            </a:lvl9pPr>
          </a:lstStyle>
          <a:p>
            <a:pPr algn="r">
              <a:buClr>
                <a:srgbClr val="DD8047"/>
              </a:buClr>
            </a:pPr>
            <a:r>
              <a:rPr lang="en-US" altLang="ja-JP" dirty="0" smtClean="0"/>
              <a:t>2012/4/20. </a:t>
            </a:r>
            <a:r>
              <a:rPr lang="en-US" altLang="ja-JP" dirty="0" smtClean="0"/>
              <a:t>mail: arai@center.konan-u.ac.jp</a:t>
            </a:r>
            <a:endParaRPr lang="ja-JP" altLang="en-US" dirty="0"/>
          </a:p>
        </p:txBody>
      </p:sp>
      <p:sp>
        <p:nvSpPr>
          <p:cNvPr id="2" name="スライド番号プレースホルダー 1"/>
          <p:cNvSpPr>
            <a:spLocks noGrp="1"/>
          </p:cNvSpPr>
          <p:nvPr>
            <p:ph type="sldNum" sz="quarter" idx="12"/>
          </p:nvPr>
        </p:nvSpPr>
        <p:spPr/>
        <p:txBody>
          <a:bodyPr/>
          <a:lstStyle/>
          <a:p>
            <a:fld id="{C84104EB-AF9B-4A05-B748-F20822902FB3}" type="slidenum">
              <a:rPr kumimoji="1" lang="ja-JP" altLang="en-US" smtClean="0">
                <a:solidFill>
                  <a:srgbClr val="EBDDC3"/>
                </a:solidFill>
              </a:rPr>
              <a:pPr/>
              <a:t>48</a:t>
            </a:fld>
            <a:endParaRPr kumimoji="1" lang="ja-JP" altLang="en-US">
              <a:solidFill>
                <a:srgbClr val="EBDDC3"/>
              </a:solidFill>
            </a:endParaRPr>
          </a:p>
        </p:txBody>
      </p:sp>
    </p:spTree>
    <p:extLst>
      <p:ext uri="{BB962C8B-B14F-4D97-AF65-F5344CB8AC3E}">
        <p14:creationId xmlns:p14="http://schemas.microsoft.com/office/powerpoint/2010/main" val="340016852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CASE</a:t>
            </a:r>
            <a:r>
              <a:rPr kumimoji="1" lang="ja-JP" altLang="en-US" dirty="0" smtClean="0"/>
              <a:t>　</a:t>
            </a:r>
            <a:r>
              <a:rPr lang="en-US" altLang="ja-JP" dirty="0" smtClean="0"/>
              <a:t>71</a:t>
            </a:r>
            <a:r>
              <a:rPr kumimoji="1" lang="ja-JP" altLang="en-US" dirty="0" smtClean="0"/>
              <a:t>　固定資産の購入</a:t>
            </a:r>
            <a:endParaRPr kumimoji="1" lang="ja-JP" altLang="en-US" sz="3200" dirty="0"/>
          </a:p>
        </p:txBody>
      </p:sp>
      <p:sp>
        <p:nvSpPr>
          <p:cNvPr id="3" name="コンテンツ プレースホルダー 2"/>
          <p:cNvSpPr>
            <a:spLocks noGrp="1"/>
          </p:cNvSpPr>
          <p:nvPr>
            <p:ph sz="quarter" idx="1"/>
          </p:nvPr>
        </p:nvSpPr>
        <p:spPr>
          <a:xfrm>
            <a:off x="612648" y="1600200"/>
            <a:ext cx="8153400" cy="5141168"/>
          </a:xfrm>
        </p:spPr>
        <p:txBody>
          <a:bodyPr>
            <a:normAutofit/>
          </a:bodyPr>
          <a:lstStyle/>
          <a:p>
            <a:r>
              <a:rPr lang="ja-JP" altLang="en-US" dirty="0" smtClean="0"/>
              <a:t>建物</a:t>
            </a:r>
            <a:r>
              <a:rPr lang="en-US" altLang="ja-JP" dirty="0" smtClean="0"/>
              <a:t>1,800</a:t>
            </a:r>
            <a:r>
              <a:rPr lang="ja-JP" altLang="en-US" dirty="0" smtClean="0"/>
              <a:t>円を購入し，代金は月末払いとした。なお，購入にあたっての登記料および仲介手数料計</a:t>
            </a:r>
            <a:r>
              <a:rPr lang="en-US" altLang="ja-JP" dirty="0" smtClean="0"/>
              <a:t>200</a:t>
            </a:r>
            <a:r>
              <a:rPr lang="ja-JP" altLang="en-US" dirty="0" smtClean="0"/>
              <a:t>円は現金で支払った。</a:t>
            </a:r>
            <a:endParaRPr lang="en-US" altLang="ja-JP" dirty="0"/>
          </a:p>
          <a:p>
            <a:pPr lvl="1"/>
            <a:r>
              <a:rPr lang="ja-JP" altLang="en-US" u="sng" dirty="0" smtClean="0"/>
              <a:t>建物　</a:t>
            </a:r>
            <a:r>
              <a:rPr lang="en-US" altLang="ja-JP" u="sng" dirty="0" smtClean="0"/>
              <a:t>2,000	</a:t>
            </a:r>
            <a:r>
              <a:rPr lang="ja-JP" altLang="en-US" u="sng" dirty="0" smtClean="0"/>
              <a:t>／</a:t>
            </a:r>
            <a:r>
              <a:rPr lang="en-US" altLang="ja-JP" u="sng" dirty="0" smtClean="0"/>
              <a:t>	</a:t>
            </a:r>
            <a:r>
              <a:rPr lang="ja-JP" altLang="en-US" u="sng" dirty="0" smtClean="0"/>
              <a:t>未払金  </a:t>
            </a:r>
            <a:r>
              <a:rPr lang="en-US" altLang="ja-JP" u="sng" dirty="0" smtClean="0"/>
              <a:t>1,800</a:t>
            </a:r>
            <a:br>
              <a:rPr lang="en-US" altLang="ja-JP" u="sng" dirty="0" smtClean="0"/>
            </a:br>
            <a:r>
              <a:rPr lang="en-US" altLang="ja-JP" u="sng" dirty="0" smtClean="0"/>
              <a:t>                               </a:t>
            </a:r>
            <a:r>
              <a:rPr lang="ja-JP" altLang="en-US" u="sng" dirty="0" smtClean="0"/>
              <a:t>　現金　　    </a:t>
            </a:r>
            <a:r>
              <a:rPr lang="en-US" altLang="ja-JP" u="sng" dirty="0" smtClean="0"/>
              <a:t>200  </a:t>
            </a:r>
            <a:endParaRPr lang="en-US" altLang="ja-JP" u="sng" dirty="0"/>
          </a:p>
          <a:p>
            <a:pPr lvl="1"/>
            <a:r>
              <a:rPr lang="ja-JP" altLang="en-US" dirty="0" smtClean="0"/>
              <a:t>「建物」勘定のように長期的に保有するものは固定資産と呼ばれ，他にも「土地」，「備品」，「車両運搬具」などがある。</a:t>
            </a:r>
            <a:endParaRPr lang="en-US" altLang="ja-JP" dirty="0" smtClean="0"/>
          </a:p>
          <a:p>
            <a:pPr lvl="1"/>
            <a:r>
              <a:rPr lang="ja-JP" altLang="en-US" dirty="0" smtClean="0"/>
              <a:t>固定資産の付随</a:t>
            </a:r>
            <a:r>
              <a:rPr lang="ja-JP" altLang="en-US" dirty="0"/>
              <a:t>費用</a:t>
            </a:r>
            <a:r>
              <a:rPr lang="ja-JP" altLang="en-US" dirty="0" smtClean="0"/>
              <a:t>も取得原価に含める。</a:t>
            </a:r>
            <a:endParaRPr lang="en-US" altLang="ja-JP" dirty="0"/>
          </a:p>
        </p:txBody>
      </p:sp>
      <p:sp>
        <p:nvSpPr>
          <p:cNvPr id="4" name="スライド番号プレースホルダー 3"/>
          <p:cNvSpPr>
            <a:spLocks noGrp="1"/>
          </p:cNvSpPr>
          <p:nvPr>
            <p:ph type="sldNum" sz="quarter" idx="12"/>
          </p:nvPr>
        </p:nvSpPr>
        <p:spPr/>
        <p:txBody>
          <a:bodyPr>
            <a:normAutofit fontScale="85000" lnSpcReduction="20000"/>
          </a:bodyPr>
          <a:lstStyle/>
          <a:p>
            <a:fld id="{C84104EB-AF9B-4A05-B748-F20822902FB3}" type="slidenum">
              <a:rPr kumimoji="1" lang="ja-JP" altLang="en-US" smtClean="0"/>
              <a:pPr/>
              <a:t>49</a:t>
            </a:fld>
            <a:endParaRPr kumimoji="1" lang="ja-JP" altLang="en-US"/>
          </a:p>
        </p:txBody>
      </p:sp>
    </p:spTree>
    <p:extLst>
      <p:ext uri="{BB962C8B-B14F-4D97-AF65-F5344CB8AC3E}">
        <p14:creationId xmlns:p14="http://schemas.microsoft.com/office/powerpoint/2010/main" val="20060126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CASE</a:t>
            </a:r>
            <a:r>
              <a:rPr kumimoji="1" lang="ja-JP" altLang="en-US" dirty="0" smtClean="0"/>
              <a:t>　</a:t>
            </a:r>
            <a:r>
              <a:rPr lang="en-US" altLang="ja-JP" dirty="0" smtClean="0"/>
              <a:t>34</a:t>
            </a:r>
            <a:r>
              <a:rPr kumimoji="1" lang="ja-JP" altLang="en-US" dirty="0" smtClean="0"/>
              <a:t>　現金の借り入れ</a:t>
            </a:r>
            <a:endParaRPr kumimoji="1" lang="ja-JP" altLang="en-US" sz="3200" dirty="0"/>
          </a:p>
        </p:txBody>
      </p:sp>
      <p:sp>
        <p:nvSpPr>
          <p:cNvPr id="3" name="コンテンツ プレースホルダー 2"/>
          <p:cNvSpPr>
            <a:spLocks noGrp="1"/>
          </p:cNvSpPr>
          <p:nvPr>
            <p:ph sz="quarter" idx="1"/>
          </p:nvPr>
        </p:nvSpPr>
        <p:spPr>
          <a:xfrm>
            <a:off x="612648" y="1600200"/>
            <a:ext cx="8153400" cy="4997152"/>
          </a:xfrm>
        </p:spPr>
        <p:txBody>
          <a:bodyPr>
            <a:normAutofit/>
          </a:bodyPr>
          <a:lstStyle/>
          <a:p>
            <a:r>
              <a:rPr lang="ja-JP" altLang="en-US" dirty="0" smtClean="0"/>
              <a:t>お金を借りてくることは借り入れと呼ばれる。</a:t>
            </a:r>
            <a:endParaRPr lang="en-US" altLang="ja-JP" dirty="0" smtClean="0"/>
          </a:p>
          <a:p>
            <a:r>
              <a:rPr lang="ja-JP" altLang="en-US" dirty="0" smtClean="0"/>
              <a:t>銀行から</a:t>
            </a:r>
            <a:r>
              <a:rPr lang="en-US" altLang="ja-JP" dirty="0" smtClean="0"/>
              <a:t>100</a:t>
            </a:r>
            <a:r>
              <a:rPr lang="ja-JP" altLang="en-US" dirty="0" smtClean="0"/>
              <a:t>円借り入れた。</a:t>
            </a:r>
            <a:endParaRPr lang="en-US" altLang="ja-JP" dirty="0" smtClean="0"/>
          </a:p>
          <a:p>
            <a:pPr lvl="1"/>
            <a:r>
              <a:rPr lang="ja-JP" altLang="en-US" u="sng" dirty="0"/>
              <a:t>現金</a:t>
            </a:r>
            <a:r>
              <a:rPr lang="ja-JP" altLang="en-US" u="sng" dirty="0" smtClean="0"/>
              <a:t>　</a:t>
            </a:r>
            <a:r>
              <a:rPr lang="en-US" altLang="ja-JP" u="sng" dirty="0" smtClean="0"/>
              <a:t>100	</a:t>
            </a:r>
            <a:r>
              <a:rPr lang="ja-JP" altLang="en-US" u="sng" dirty="0" smtClean="0"/>
              <a:t>／</a:t>
            </a:r>
            <a:r>
              <a:rPr lang="en-US" altLang="ja-JP" u="sng" dirty="0" smtClean="0"/>
              <a:t>	</a:t>
            </a:r>
            <a:r>
              <a:rPr lang="ja-JP" altLang="en-US" u="sng" dirty="0" smtClean="0"/>
              <a:t>　借入金　</a:t>
            </a:r>
            <a:r>
              <a:rPr lang="en-US" altLang="ja-JP" u="sng" dirty="0" smtClean="0"/>
              <a:t>100</a:t>
            </a:r>
            <a:endParaRPr lang="en-US" altLang="ja-JP" u="sng" dirty="0"/>
          </a:p>
          <a:p>
            <a:pPr lvl="1"/>
            <a:r>
              <a:rPr lang="ja-JP" altLang="en-US" dirty="0" smtClean="0"/>
              <a:t>「借入金」勘定は，負債項目。</a:t>
            </a:r>
            <a:endParaRPr lang="en-US" altLang="ja-JP" dirty="0" smtClean="0"/>
          </a:p>
          <a:p>
            <a:pPr lvl="1"/>
            <a:endParaRPr lang="en-US" altLang="ja-JP" dirty="0" smtClean="0"/>
          </a:p>
        </p:txBody>
      </p:sp>
      <p:sp>
        <p:nvSpPr>
          <p:cNvPr id="4" name="スライド番号プレースホルダー 3"/>
          <p:cNvSpPr>
            <a:spLocks noGrp="1"/>
          </p:cNvSpPr>
          <p:nvPr>
            <p:ph type="sldNum" sz="quarter" idx="12"/>
          </p:nvPr>
        </p:nvSpPr>
        <p:spPr/>
        <p:txBody>
          <a:bodyPr>
            <a:normAutofit fontScale="85000" lnSpcReduction="20000"/>
          </a:bodyPr>
          <a:lstStyle/>
          <a:p>
            <a:fld id="{C84104EB-AF9B-4A05-B748-F20822902FB3}" type="slidenum">
              <a:rPr kumimoji="1" lang="ja-JP" altLang="en-US" smtClean="0"/>
              <a:pPr/>
              <a:t>5</a:t>
            </a:fld>
            <a:endParaRPr kumimoji="1" lang="ja-JP" altLang="en-US"/>
          </a:p>
        </p:txBody>
      </p:sp>
    </p:spTree>
    <p:extLst>
      <p:ext uri="{BB962C8B-B14F-4D97-AF65-F5344CB8AC3E}">
        <p14:creationId xmlns:p14="http://schemas.microsoft.com/office/powerpoint/2010/main" val="192165039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CASE</a:t>
            </a:r>
            <a:r>
              <a:rPr kumimoji="1" lang="ja-JP" altLang="en-US" dirty="0" smtClean="0"/>
              <a:t>　</a:t>
            </a:r>
            <a:r>
              <a:rPr lang="en-US" altLang="ja-JP" dirty="0" smtClean="0"/>
              <a:t>72</a:t>
            </a:r>
            <a:r>
              <a:rPr kumimoji="1" lang="ja-JP" altLang="en-US" dirty="0" smtClean="0"/>
              <a:t>　減価償却</a:t>
            </a:r>
            <a:endParaRPr kumimoji="1" lang="ja-JP" altLang="en-US" sz="3200" dirty="0"/>
          </a:p>
        </p:txBody>
      </p:sp>
      <p:sp>
        <p:nvSpPr>
          <p:cNvPr id="3" name="コンテンツ プレースホルダー 2"/>
          <p:cNvSpPr>
            <a:spLocks noGrp="1"/>
          </p:cNvSpPr>
          <p:nvPr>
            <p:ph sz="quarter" idx="1"/>
          </p:nvPr>
        </p:nvSpPr>
        <p:spPr>
          <a:xfrm>
            <a:off x="612648" y="1600200"/>
            <a:ext cx="8153400" cy="5141168"/>
          </a:xfrm>
        </p:spPr>
        <p:txBody>
          <a:bodyPr>
            <a:normAutofit/>
          </a:bodyPr>
          <a:lstStyle/>
          <a:p>
            <a:r>
              <a:rPr lang="ja-JP" altLang="en-US" dirty="0" smtClean="0"/>
              <a:t>固定資産の価値の目減り分を期末に修正することを減価償却（げんかしょうきゃく）という。</a:t>
            </a:r>
            <a:endParaRPr lang="en-US" altLang="ja-JP" dirty="0" smtClean="0"/>
          </a:p>
          <a:p>
            <a:r>
              <a:rPr lang="ja-JP" altLang="en-US" dirty="0" smtClean="0"/>
              <a:t>建物</a:t>
            </a:r>
            <a:r>
              <a:rPr lang="en-US" altLang="ja-JP" dirty="0" smtClean="0"/>
              <a:t>2,000</a:t>
            </a:r>
            <a:r>
              <a:rPr lang="ja-JP" altLang="en-US" dirty="0" smtClean="0"/>
              <a:t>円について減価償却を行う。定額法で耐用年数は</a:t>
            </a:r>
            <a:r>
              <a:rPr lang="en-US" altLang="ja-JP" dirty="0" smtClean="0"/>
              <a:t>30</a:t>
            </a:r>
            <a:r>
              <a:rPr lang="ja-JP" altLang="en-US" dirty="0" smtClean="0"/>
              <a:t>年で残存価額は取得原価の</a:t>
            </a:r>
            <a:r>
              <a:rPr lang="en-US" altLang="ja-JP" dirty="0" smtClean="0"/>
              <a:t>10%</a:t>
            </a:r>
            <a:r>
              <a:rPr lang="ja-JP" altLang="en-US" dirty="0" smtClean="0"/>
              <a:t>である。</a:t>
            </a:r>
            <a:endParaRPr lang="en-US" altLang="ja-JP" dirty="0"/>
          </a:p>
          <a:p>
            <a:pPr lvl="1"/>
            <a:r>
              <a:rPr lang="ja-JP" altLang="en-US" u="sng" dirty="0"/>
              <a:t>減価償却費</a:t>
            </a:r>
            <a:r>
              <a:rPr lang="ja-JP" altLang="en-US" u="sng" dirty="0" smtClean="0"/>
              <a:t>　</a:t>
            </a:r>
            <a:r>
              <a:rPr lang="en-US" altLang="ja-JP" u="sng" dirty="0" smtClean="0"/>
              <a:t>60	</a:t>
            </a:r>
            <a:r>
              <a:rPr lang="ja-JP" altLang="en-US" u="sng" dirty="0" smtClean="0"/>
              <a:t>／</a:t>
            </a:r>
            <a:r>
              <a:rPr lang="en-US" altLang="ja-JP" u="sng" dirty="0" smtClean="0"/>
              <a:t>	</a:t>
            </a:r>
            <a:r>
              <a:rPr lang="ja-JP" altLang="en-US" u="sng" dirty="0" smtClean="0"/>
              <a:t>建物  </a:t>
            </a:r>
            <a:r>
              <a:rPr lang="en-US" altLang="ja-JP" u="sng" dirty="0" smtClean="0"/>
              <a:t>60</a:t>
            </a:r>
            <a:endParaRPr lang="en-US" altLang="ja-JP" u="sng" dirty="0"/>
          </a:p>
          <a:p>
            <a:pPr lvl="1"/>
            <a:r>
              <a:rPr lang="ja-JP" altLang="en-US" dirty="0" smtClean="0"/>
              <a:t>（</a:t>
            </a:r>
            <a:r>
              <a:rPr lang="en-US" altLang="ja-JP" dirty="0" smtClean="0"/>
              <a:t>2,000</a:t>
            </a:r>
            <a:r>
              <a:rPr lang="ja-JP" altLang="en-US" dirty="0" smtClean="0"/>
              <a:t>－</a:t>
            </a:r>
            <a:r>
              <a:rPr lang="en-US" altLang="ja-JP" dirty="0" smtClean="0"/>
              <a:t>2,000×0.1</a:t>
            </a:r>
            <a:r>
              <a:rPr lang="ja-JP" altLang="en-US" dirty="0" smtClean="0"/>
              <a:t>）</a:t>
            </a:r>
            <a:r>
              <a:rPr lang="en-US" altLang="ja-JP" dirty="0" smtClean="0"/>
              <a:t>÷30</a:t>
            </a:r>
            <a:r>
              <a:rPr lang="ja-JP" altLang="en-US" dirty="0" smtClean="0"/>
              <a:t>＝</a:t>
            </a:r>
            <a:r>
              <a:rPr lang="en-US" altLang="ja-JP" dirty="0" smtClean="0"/>
              <a:t>60</a:t>
            </a:r>
            <a:endParaRPr lang="en-US" altLang="ja-JP" dirty="0"/>
          </a:p>
          <a:p>
            <a:pPr lvl="2"/>
            <a:r>
              <a:rPr lang="ja-JP" altLang="en-US" dirty="0" smtClean="0"/>
              <a:t>上記の方法は，建物の価値を直接減らしているが，元々の価額情報を残して，価値の目減り分を別に提示する間接法という方法もある。</a:t>
            </a:r>
            <a:endParaRPr lang="en-US" altLang="ja-JP" dirty="0" smtClean="0"/>
          </a:p>
          <a:p>
            <a:pPr lvl="2"/>
            <a:r>
              <a:rPr lang="ja-JP" altLang="en-US" u="sng" dirty="0"/>
              <a:t>減価償却費　</a:t>
            </a:r>
            <a:r>
              <a:rPr lang="en-US" altLang="ja-JP" u="sng" dirty="0"/>
              <a:t>60	</a:t>
            </a:r>
            <a:r>
              <a:rPr lang="ja-JP" altLang="en-US" u="sng" dirty="0"/>
              <a:t>／</a:t>
            </a:r>
            <a:r>
              <a:rPr lang="en-US" altLang="ja-JP" u="sng" dirty="0"/>
              <a:t>	</a:t>
            </a:r>
            <a:r>
              <a:rPr lang="ja-JP" altLang="en-US" u="sng" dirty="0" smtClean="0"/>
              <a:t>減価償却累計額  </a:t>
            </a:r>
            <a:r>
              <a:rPr lang="en-US" altLang="ja-JP" u="sng" dirty="0" smtClean="0"/>
              <a:t>60</a:t>
            </a:r>
            <a:endParaRPr lang="en-US" altLang="ja-JP" u="sng" dirty="0"/>
          </a:p>
        </p:txBody>
      </p:sp>
      <p:sp>
        <p:nvSpPr>
          <p:cNvPr id="4" name="スライド番号プレースホルダー 3"/>
          <p:cNvSpPr>
            <a:spLocks noGrp="1"/>
          </p:cNvSpPr>
          <p:nvPr>
            <p:ph type="sldNum" sz="quarter" idx="12"/>
          </p:nvPr>
        </p:nvSpPr>
        <p:spPr/>
        <p:txBody>
          <a:bodyPr>
            <a:normAutofit fontScale="85000" lnSpcReduction="20000"/>
          </a:bodyPr>
          <a:lstStyle/>
          <a:p>
            <a:fld id="{C84104EB-AF9B-4A05-B748-F20822902FB3}" type="slidenum">
              <a:rPr kumimoji="1" lang="ja-JP" altLang="en-US" smtClean="0"/>
              <a:pPr/>
              <a:t>50</a:t>
            </a:fld>
            <a:endParaRPr kumimoji="1" lang="ja-JP" altLang="en-US"/>
          </a:p>
        </p:txBody>
      </p:sp>
    </p:spTree>
    <p:extLst>
      <p:ext uri="{BB962C8B-B14F-4D97-AF65-F5344CB8AC3E}">
        <p14:creationId xmlns:p14="http://schemas.microsoft.com/office/powerpoint/2010/main" val="139039175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CASE</a:t>
            </a:r>
            <a:r>
              <a:rPr kumimoji="1" lang="ja-JP" altLang="en-US" dirty="0" smtClean="0"/>
              <a:t>　</a:t>
            </a:r>
            <a:r>
              <a:rPr lang="en-US" altLang="ja-JP" dirty="0" smtClean="0"/>
              <a:t>73</a:t>
            </a:r>
            <a:r>
              <a:rPr kumimoji="1" lang="ja-JP" altLang="en-US" dirty="0" smtClean="0"/>
              <a:t>　期中取得資産の減価償却</a:t>
            </a:r>
            <a:endParaRPr kumimoji="1" lang="ja-JP" altLang="en-US" sz="3200" dirty="0"/>
          </a:p>
        </p:txBody>
      </p:sp>
      <p:sp>
        <p:nvSpPr>
          <p:cNvPr id="3" name="コンテンツ プレースホルダー 2"/>
          <p:cNvSpPr>
            <a:spLocks noGrp="1"/>
          </p:cNvSpPr>
          <p:nvPr>
            <p:ph sz="quarter" idx="1"/>
          </p:nvPr>
        </p:nvSpPr>
        <p:spPr>
          <a:xfrm>
            <a:off x="612648" y="1600200"/>
            <a:ext cx="8153400" cy="5141168"/>
          </a:xfrm>
        </p:spPr>
        <p:txBody>
          <a:bodyPr>
            <a:normAutofit/>
          </a:bodyPr>
          <a:lstStyle/>
          <a:p>
            <a:r>
              <a:rPr lang="en-US" altLang="ja-JP" dirty="0" smtClean="0"/>
              <a:t>12/31</a:t>
            </a:r>
            <a:r>
              <a:rPr lang="ja-JP" altLang="en-US" dirty="0" smtClean="0"/>
              <a:t>が決算の企業で，</a:t>
            </a:r>
            <a:r>
              <a:rPr lang="en-US" altLang="ja-JP" dirty="0" smtClean="0"/>
              <a:t>9/1</a:t>
            </a:r>
            <a:r>
              <a:rPr lang="ja-JP" altLang="en-US" dirty="0" smtClean="0"/>
              <a:t>に取得した</a:t>
            </a:r>
            <a:r>
              <a:rPr lang="en-US" altLang="ja-JP" dirty="0" smtClean="0"/>
              <a:t>2,000</a:t>
            </a:r>
            <a:r>
              <a:rPr lang="ja-JP" altLang="en-US" dirty="0" smtClean="0"/>
              <a:t>円の建物について減価償却を行う。定額法で耐用年数は</a:t>
            </a:r>
            <a:r>
              <a:rPr lang="en-US" altLang="ja-JP" dirty="0" smtClean="0"/>
              <a:t>30</a:t>
            </a:r>
            <a:r>
              <a:rPr lang="ja-JP" altLang="en-US" dirty="0" smtClean="0"/>
              <a:t>年で残存価額は取得原価の</a:t>
            </a:r>
            <a:r>
              <a:rPr lang="en-US" altLang="ja-JP" dirty="0" smtClean="0"/>
              <a:t>10%</a:t>
            </a:r>
            <a:r>
              <a:rPr lang="ja-JP" altLang="en-US" dirty="0" smtClean="0"/>
              <a:t>である。なお，記帳は関節法による。</a:t>
            </a:r>
            <a:endParaRPr lang="en-US" altLang="ja-JP" dirty="0"/>
          </a:p>
          <a:p>
            <a:pPr lvl="1"/>
            <a:r>
              <a:rPr lang="ja-JP" altLang="en-US" u="sng" dirty="0"/>
              <a:t>減価償却費</a:t>
            </a:r>
            <a:r>
              <a:rPr lang="ja-JP" altLang="en-US" u="sng" dirty="0" smtClean="0"/>
              <a:t>　</a:t>
            </a:r>
            <a:r>
              <a:rPr lang="en-US" altLang="ja-JP" u="sng" dirty="0"/>
              <a:t>18</a:t>
            </a:r>
            <a:r>
              <a:rPr lang="en-US" altLang="ja-JP" u="sng" dirty="0" smtClean="0"/>
              <a:t>	</a:t>
            </a:r>
            <a:r>
              <a:rPr lang="ja-JP" altLang="en-US" u="sng" dirty="0" smtClean="0"/>
              <a:t>／</a:t>
            </a:r>
            <a:r>
              <a:rPr lang="en-US" altLang="ja-JP" u="sng" dirty="0" smtClean="0"/>
              <a:t>	</a:t>
            </a:r>
            <a:r>
              <a:rPr lang="ja-JP" altLang="en-US" u="sng" dirty="0"/>
              <a:t>減価償却累計額</a:t>
            </a:r>
            <a:r>
              <a:rPr lang="ja-JP" altLang="en-US" u="sng" dirty="0" smtClean="0"/>
              <a:t>  </a:t>
            </a:r>
            <a:r>
              <a:rPr lang="en-US" altLang="ja-JP" u="sng" dirty="0"/>
              <a:t>18</a:t>
            </a:r>
          </a:p>
          <a:p>
            <a:pPr lvl="1"/>
            <a:r>
              <a:rPr lang="ja-JP" altLang="en-US" dirty="0" smtClean="0"/>
              <a:t>（</a:t>
            </a:r>
            <a:r>
              <a:rPr lang="en-US" altLang="ja-JP" dirty="0" smtClean="0"/>
              <a:t>2,000</a:t>
            </a:r>
            <a:r>
              <a:rPr lang="ja-JP" altLang="en-US" dirty="0" smtClean="0"/>
              <a:t>－</a:t>
            </a:r>
            <a:r>
              <a:rPr lang="en-US" altLang="ja-JP" dirty="0" smtClean="0"/>
              <a:t>2,000×0.1</a:t>
            </a:r>
            <a:r>
              <a:rPr lang="ja-JP" altLang="en-US" dirty="0" smtClean="0"/>
              <a:t>）</a:t>
            </a:r>
            <a:r>
              <a:rPr lang="en-US" altLang="ja-JP" dirty="0" smtClean="0"/>
              <a:t>÷30×</a:t>
            </a:r>
            <a:r>
              <a:rPr lang="ja-JP" altLang="en-US" dirty="0" smtClean="0"/>
              <a:t>（</a:t>
            </a:r>
            <a:r>
              <a:rPr lang="en-US" altLang="ja-JP" dirty="0" smtClean="0"/>
              <a:t>4÷12</a:t>
            </a:r>
            <a:r>
              <a:rPr lang="ja-JP" altLang="en-US" dirty="0" smtClean="0"/>
              <a:t>）＝</a:t>
            </a:r>
            <a:r>
              <a:rPr lang="en-US" altLang="ja-JP" dirty="0"/>
              <a:t>18</a:t>
            </a:r>
          </a:p>
        </p:txBody>
      </p:sp>
      <p:sp>
        <p:nvSpPr>
          <p:cNvPr id="4" name="スライド番号プレースホルダー 3"/>
          <p:cNvSpPr>
            <a:spLocks noGrp="1"/>
          </p:cNvSpPr>
          <p:nvPr>
            <p:ph type="sldNum" sz="quarter" idx="12"/>
          </p:nvPr>
        </p:nvSpPr>
        <p:spPr/>
        <p:txBody>
          <a:bodyPr>
            <a:normAutofit fontScale="85000" lnSpcReduction="20000"/>
          </a:bodyPr>
          <a:lstStyle/>
          <a:p>
            <a:fld id="{C84104EB-AF9B-4A05-B748-F20822902FB3}" type="slidenum">
              <a:rPr kumimoji="1" lang="ja-JP" altLang="en-US" smtClean="0"/>
              <a:pPr/>
              <a:t>51</a:t>
            </a:fld>
            <a:endParaRPr kumimoji="1" lang="ja-JP" altLang="en-US"/>
          </a:p>
        </p:txBody>
      </p:sp>
    </p:spTree>
    <p:extLst>
      <p:ext uri="{BB962C8B-B14F-4D97-AF65-F5344CB8AC3E}">
        <p14:creationId xmlns:p14="http://schemas.microsoft.com/office/powerpoint/2010/main" val="91207555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CASE</a:t>
            </a:r>
            <a:r>
              <a:rPr kumimoji="1" lang="ja-JP" altLang="en-US" dirty="0" smtClean="0"/>
              <a:t>　</a:t>
            </a:r>
            <a:r>
              <a:rPr lang="en-US" altLang="ja-JP" dirty="0" smtClean="0"/>
              <a:t>74</a:t>
            </a:r>
            <a:r>
              <a:rPr kumimoji="1" lang="ja-JP" altLang="en-US" dirty="0" smtClean="0"/>
              <a:t>　固定資産の売却（直接法）</a:t>
            </a:r>
            <a:endParaRPr kumimoji="1" lang="ja-JP" altLang="en-US" sz="3200" dirty="0"/>
          </a:p>
        </p:txBody>
      </p:sp>
      <p:sp>
        <p:nvSpPr>
          <p:cNvPr id="3" name="コンテンツ プレースホルダー 2"/>
          <p:cNvSpPr>
            <a:spLocks noGrp="1"/>
          </p:cNvSpPr>
          <p:nvPr>
            <p:ph sz="quarter" idx="1"/>
          </p:nvPr>
        </p:nvSpPr>
        <p:spPr>
          <a:xfrm>
            <a:off x="612648" y="1600200"/>
            <a:ext cx="8153400" cy="5141168"/>
          </a:xfrm>
        </p:spPr>
        <p:txBody>
          <a:bodyPr>
            <a:normAutofit/>
          </a:bodyPr>
          <a:lstStyle/>
          <a:p>
            <a:r>
              <a:rPr lang="ja-JP" altLang="en-US" dirty="0"/>
              <a:t>期首</a:t>
            </a:r>
            <a:r>
              <a:rPr lang="ja-JP" altLang="en-US" dirty="0" smtClean="0"/>
              <a:t>に，取得原価</a:t>
            </a:r>
            <a:r>
              <a:rPr lang="en-US" altLang="ja-JP" dirty="0" smtClean="0"/>
              <a:t>400</a:t>
            </a:r>
            <a:r>
              <a:rPr lang="ja-JP" altLang="en-US" dirty="0" smtClean="0"/>
              <a:t>円，減価償却累計額</a:t>
            </a:r>
            <a:r>
              <a:rPr lang="en-US" altLang="ja-JP" dirty="0" smtClean="0"/>
              <a:t>180</a:t>
            </a:r>
            <a:r>
              <a:rPr lang="ja-JP" altLang="en-US" dirty="0" smtClean="0"/>
              <a:t>円，直接法で記帳された備品を</a:t>
            </a:r>
            <a:r>
              <a:rPr lang="en-US" altLang="ja-JP" dirty="0" smtClean="0"/>
              <a:t>250</a:t>
            </a:r>
            <a:r>
              <a:rPr lang="ja-JP" altLang="en-US" dirty="0" smtClean="0"/>
              <a:t>円で売却し代金は月末受取りとした。</a:t>
            </a:r>
            <a:endParaRPr lang="en-US" altLang="ja-JP" dirty="0"/>
          </a:p>
          <a:p>
            <a:pPr lvl="1"/>
            <a:r>
              <a:rPr lang="ja-JP" altLang="en-US" u="sng" dirty="0" smtClean="0"/>
              <a:t>未収金　</a:t>
            </a:r>
            <a:r>
              <a:rPr lang="en-US" altLang="ja-JP" u="sng" dirty="0" smtClean="0"/>
              <a:t>250	</a:t>
            </a:r>
            <a:r>
              <a:rPr lang="ja-JP" altLang="en-US" u="sng" dirty="0" smtClean="0"/>
              <a:t>／</a:t>
            </a:r>
            <a:r>
              <a:rPr lang="en-US" altLang="ja-JP" u="sng" dirty="0" smtClean="0"/>
              <a:t>		 </a:t>
            </a:r>
            <a:r>
              <a:rPr lang="ja-JP" altLang="en-US" u="sng" dirty="0" smtClean="0"/>
              <a:t>備品  </a:t>
            </a:r>
            <a:r>
              <a:rPr lang="en-US" altLang="ja-JP" u="sng" dirty="0" smtClean="0"/>
              <a:t>220</a:t>
            </a:r>
            <a:br>
              <a:rPr lang="en-US" altLang="ja-JP" u="sng" dirty="0" smtClean="0"/>
            </a:br>
            <a:r>
              <a:rPr lang="ja-JP" altLang="en-US" u="sng" dirty="0" smtClean="0"/>
              <a:t>　　　　　　　　　　　固定資産売却益    </a:t>
            </a:r>
            <a:r>
              <a:rPr lang="en-US" altLang="ja-JP" u="sng" dirty="0" smtClean="0"/>
              <a:t>30</a:t>
            </a:r>
            <a:endParaRPr lang="en-US" altLang="ja-JP" u="sng" dirty="0"/>
          </a:p>
          <a:p>
            <a:pPr lvl="1"/>
            <a:r>
              <a:rPr lang="ja-JP" altLang="en-US" dirty="0" smtClean="0"/>
              <a:t>「固定資産売却益」は，収益勘定</a:t>
            </a:r>
            <a:endParaRPr lang="en-US" altLang="ja-JP" dirty="0" smtClean="0"/>
          </a:p>
          <a:p>
            <a:pPr lvl="1"/>
            <a:r>
              <a:rPr lang="ja-JP" altLang="en-US" dirty="0"/>
              <a:t>固定資産</a:t>
            </a:r>
            <a:r>
              <a:rPr lang="ja-JP" altLang="en-US" dirty="0" smtClean="0"/>
              <a:t>の価値は，</a:t>
            </a:r>
            <a:r>
              <a:rPr lang="en-US" altLang="ja-JP" dirty="0"/>
              <a:t>400</a:t>
            </a:r>
            <a:r>
              <a:rPr lang="ja-JP" altLang="en-US" dirty="0" smtClean="0"/>
              <a:t>－</a:t>
            </a:r>
            <a:r>
              <a:rPr lang="en-US" altLang="ja-JP" dirty="0" smtClean="0"/>
              <a:t>180</a:t>
            </a:r>
            <a:r>
              <a:rPr lang="ja-JP" altLang="en-US" dirty="0" smtClean="0"/>
              <a:t>＝</a:t>
            </a:r>
            <a:r>
              <a:rPr lang="en-US" altLang="ja-JP" dirty="0" smtClean="0"/>
              <a:t>220</a:t>
            </a:r>
            <a:r>
              <a:rPr lang="ja-JP" altLang="en-US" dirty="0" smtClean="0"/>
              <a:t>円。</a:t>
            </a:r>
            <a:endParaRPr lang="en-US" altLang="ja-JP" dirty="0" smtClean="0"/>
          </a:p>
        </p:txBody>
      </p:sp>
      <p:sp>
        <p:nvSpPr>
          <p:cNvPr id="4" name="スライド番号プレースホルダー 3"/>
          <p:cNvSpPr>
            <a:spLocks noGrp="1"/>
          </p:cNvSpPr>
          <p:nvPr>
            <p:ph type="sldNum" sz="quarter" idx="12"/>
          </p:nvPr>
        </p:nvSpPr>
        <p:spPr/>
        <p:txBody>
          <a:bodyPr>
            <a:normAutofit fontScale="85000" lnSpcReduction="20000"/>
          </a:bodyPr>
          <a:lstStyle/>
          <a:p>
            <a:fld id="{C84104EB-AF9B-4A05-B748-F20822902FB3}" type="slidenum">
              <a:rPr kumimoji="1" lang="ja-JP" altLang="en-US" smtClean="0"/>
              <a:pPr/>
              <a:t>52</a:t>
            </a:fld>
            <a:endParaRPr kumimoji="1" lang="ja-JP" altLang="en-US"/>
          </a:p>
        </p:txBody>
      </p:sp>
    </p:spTree>
    <p:extLst>
      <p:ext uri="{BB962C8B-B14F-4D97-AF65-F5344CB8AC3E}">
        <p14:creationId xmlns:p14="http://schemas.microsoft.com/office/powerpoint/2010/main" val="211342417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CASE</a:t>
            </a:r>
            <a:r>
              <a:rPr kumimoji="1" lang="ja-JP" altLang="en-US" dirty="0" smtClean="0"/>
              <a:t>　</a:t>
            </a:r>
            <a:r>
              <a:rPr lang="en-US" altLang="ja-JP" dirty="0" smtClean="0"/>
              <a:t>75</a:t>
            </a:r>
            <a:r>
              <a:rPr kumimoji="1" lang="ja-JP" altLang="en-US" dirty="0" smtClean="0"/>
              <a:t>　固定資産の売却（間接法）</a:t>
            </a:r>
            <a:endParaRPr kumimoji="1" lang="ja-JP" altLang="en-US" sz="3200" dirty="0"/>
          </a:p>
        </p:txBody>
      </p:sp>
      <p:sp>
        <p:nvSpPr>
          <p:cNvPr id="3" name="コンテンツ プレースホルダー 2"/>
          <p:cNvSpPr>
            <a:spLocks noGrp="1"/>
          </p:cNvSpPr>
          <p:nvPr>
            <p:ph sz="quarter" idx="1"/>
          </p:nvPr>
        </p:nvSpPr>
        <p:spPr>
          <a:xfrm>
            <a:off x="612648" y="1600200"/>
            <a:ext cx="8153400" cy="5141168"/>
          </a:xfrm>
        </p:spPr>
        <p:txBody>
          <a:bodyPr>
            <a:normAutofit/>
          </a:bodyPr>
          <a:lstStyle/>
          <a:p>
            <a:r>
              <a:rPr lang="ja-JP" altLang="en-US" dirty="0"/>
              <a:t>期首</a:t>
            </a:r>
            <a:r>
              <a:rPr lang="ja-JP" altLang="en-US" dirty="0" smtClean="0"/>
              <a:t>に，取得原価</a:t>
            </a:r>
            <a:r>
              <a:rPr lang="en-US" altLang="ja-JP" dirty="0" smtClean="0"/>
              <a:t>400</a:t>
            </a:r>
            <a:r>
              <a:rPr lang="ja-JP" altLang="en-US" dirty="0" smtClean="0"/>
              <a:t>円，</a:t>
            </a:r>
            <a:r>
              <a:rPr lang="ja-JP" altLang="en-US" dirty="0"/>
              <a:t>減価償却累計額</a:t>
            </a:r>
            <a:r>
              <a:rPr lang="en-US" altLang="ja-JP" dirty="0" smtClean="0"/>
              <a:t>180</a:t>
            </a:r>
            <a:r>
              <a:rPr lang="ja-JP" altLang="en-US" dirty="0" smtClean="0"/>
              <a:t>円，間接法で記帳された備品を</a:t>
            </a:r>
            <a:r>
              <a:rPr lang="en-US" altLang="ja-JP" dirty="0" smtClean="0"/>
              <a:t>250</a:t>
            </a:r>
            <a:r>
              <a:rPr lang="ja-JP" altLang="en-US" dirty="0" smtClean="0"/>
              <a:t>円で売却し代金は月末受取りとした。</a:t>
            </a:r>
            <a:endParaRPr lang="en-US" altLang="ja-JP" dirty="0"/>
          </a:p>
          <a:p>
            <a:pPr lvl="1"/>
            <a:r>
              <a:rPr lang="ja-JP" altLang="en-US" u="sng" dirty="0" smtClean="0"/>
              <a:t>未収金　　　　　　　</a:t>
            </a:r>
            <a:r>
              <a:rPr lang="en-US" altLang="ja-JP" u="sng" dirty="0" smtClean="0"/>
              <a:t>250</a:t>
            </a:r>
            <a:r>
              <a:rPr lang="ja-JP" altLang="en-US" u="sng" dirty="0"/>
              <a:t>　</a:t>
            </a:r>
            <a:r>
              <a:rPr lang="ja-JP" altLang="en-US" u="sng" dirty="0" smtClean="0"/>
              <a:t>／</a:t>
            </a:r>
            <a:r>
              <a:rPr lang="en-US" altLang="ja-JP" u="sng" dirty="0"/>
              <a:t> </a:t>
            </a:r>
            <a:r>
              <a:rPr lang="en-US" altLang="ja-JP" u="sng" dirty="0" smtClean="0"/>
              <a:t>  </a:t>
            </a:r>
            <a:r>
              <a:rPr lang="ja-JP" altLang="en-US" u="sng" dirty="0" smtClean="0"/>
              <a:t>備品                    </a:t>
            </a:r>
            <a:r>
              <a:rPr lang="en-US" altLang="ja-JP" u="sng" dirty="0" smtClean="0"/>
              <a:t>4</a:t>
            </a:r>
            <a:r>
              <a:rPr lang="en-US" altLang="ja-JP" u="sng" dirty="0"/>
              <a:t>0</a:t>
            </a:r>
            <a:r>
              <a:rPr lang="en-US" altLang="ja-JP" u="sng" dirty="0" smtClean="0"/>
              <a:t>0</a:t>
            </a:r>
            <a:br>
              <a:rPr lang="en-US" altLang="ja-JP" u="sng" dirty="0" smtClean="0"/>
            </a:br>
            <a:r>
              <a:rPr lang="ja-JP" altLang="en-US" u="sng" dirty="0" smtClean="0"/>
              <a:t>減価償却累計額　</a:t>
            </a:r>
            <a:r>
              <a:rPr lang="en-US" altLang="ja-JP" u="sng" dirty="0" smtClean="0"/>
              <a:t>180</a:t>
            </a:r>
            <a:r>
              <a:rPr lang="ja-JP" altLang="en-US" u="sng" dirty="0" smtClean="0"/>
              <a:t>　／　固定資産売却益    </a:t>
            </a:r>
            <a:r>
              <a:rPr lang="en-US" altLang="ja-JP" u="sng" dirty="0" smtClean="0"/>
              <a:t>30</a:t>
            </a:r>
            <a:endParaRPr lang="en-US" altLang="ja-JP" u="sng" dirty="0"/>
          </a:p>
          <a:p>
            <a:pPr lvl="1"/>
            <a:r>
              <a:rPr lang="ja-JP" altLang="en-US" dirty="0"/>
              <a:t>間接法</a:t>
            </a:r>
            <a:r>
              <a:rPr lang="ja-JP" altLang="en-US" dirty="0" smtClean="0"/>
              <a:t>なので，帳簿上の備品の価額は</a:t>
            </a:r>
            <a:r>
              <a:rPr lang="en-US" altLang="ja-JP" dirty="0" smtClean="0"/>
              <a:t>400</a:t>
            </a:r>
            <a:r>
              <a:rPr lang="ja-JP" altLang="en-US" dirty="0" err="1" smtClean="0"/>
              <a:t>。</a:t>
            </a:r>
            <a:endParaRPr lang="en-US" altLang="ja-JP" dirty="0" smtClean="0"/>
          </a:p>
          <a:p>
            <a:pPr lvl="1"/>
            <a:r>
              <a:rPr lang="ja-JP" altLang="en-US" dirty="0"/>
              <a:t>減価償却累計</a:t>
            </a:r>
            <a:r>
              <a:rPr lang="ja-JP" altLang="en-US" dirty="0" smtClean="0"/>
              <a:t>額が</a:t>
            </a:r>
            <a:r>
              <a:rPr lang="en-US" altLang="ja-JP" dirty="0" smtClean="0"/>
              <a:t>180</a:t>
            </a:r>
            <a:r>
              <a:rPr lang="ja-JP" altLang="en-US" dirty="0" smtClean="0"/>
              <a:t>あるが，これは売却により不要になるので，消滅させる。</a:t>
            </a:r>
            <a:endParaRPr lang="en-US" altLang="ja-JP" dirty="0" smtClean="0"/>
          </a:p>
        </p:txBody>
      </p:sp>
      <p:sp>
        <p:nvSpPr>
          <p:cNvPr id="4" name="スライド番号プレースホルダー 3"/>
          <p:cNvSpPr>
            <a:spLocks noGrp="1"/>
          </p:cNvSpPr>
          <p:nvPr>
            <p:ph type="sldNum" sz="quarter" idx="12"/>
          </p:nvPr>
        </p:nvSpPr>
        <p:spPr/>
        <p:txBody>
          <a:bodyPr>
            <a:normAutofit fontScale="85000" lnSpcReduction="20000"/>
          </a:bodyPr>
          <a:lstStyle/>
          <a:p>
            <a:fld id="{C84104EB-AF9B-4A05-B748-F20822902FB3}" type="slidenum">
              <a:rPr kumimoji="1" lang="ja-JP" altLang="en-US" smtClean="0"/>
              <a:pPr/>
              <a:t>53</a:t>
            </a:fld>
            <a:endParaRPr kumimoji="1" lang="ja-JP" altLang="en-US"/>
          </a:p>
        </p:txBody>
      </p:sp>
    </p:spTree>
    <p:extLst>
      <p:ext uri="{BB962C8B-B14F-4D97-AF65-F5344CB8AC3E}">
        <p14:creationId xmlns:p14="http://schemas.microsoft.com/office/powerpoint/2010/main" val="20619106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CASE</a:t>
            </a:r>
            <a:r>
              <a:rPr kumimoji="1" lang="ja-JP" altLang="en-US" dirty="0" smtClean="0"/>
              <a:t>　</a:t>
            </a:r>
            <a:r>
              <a:rPr lang="en-US" altLang="ja-JP" dirty="0" smtClean="0"/>
              <a:t>76</a:t>
            </a:r>
            <a:r>
              <a:rPr kumimoji="1" lang="ja-JP" altLang="en-US" dirty="0" smtClean="0"/>
              <a:t>　固定資産の期中売却</a:t>
            </a:r>
            <a:endParaRPr kumimoji="1" lang="ja-JP" altLang="en-US" sz="3200" dirty="0"/>
          </a:p>
        </p:txBody>
      </p:sp>
      <p:sp>
        <p:nvSpPr>
          <p:cNvPr id="3" name="コンテンツ プレースホルダー 2"/>
          <p:cNvSpPr>
            <a:spLocks noGrp="1"/>
          </p:cNvSpPr>
          <p:nvPr>
            <p:ph sz="quarter" idx="1"/>
          </p:nvPr>
        </p:nvSpPr>
        <p:spPr>
          <a:xfrm>
            <a:off x="612648" y="1600200"/>
            <a:ext cx="8153400" cy="5141168"/>
          </a:xfrm>
        </p:spPr>
        <p:txBody>
          <a:bodyPr>
            <a:normAutofit/>
          </a:bodyPr>
          <a:lstStyle/>
          <a:p>
            <a:r>
              <a:rPr lang="en-US" altLang="ja-JP" dirty="0" smtClean="0"/>
              <a:t>2005</a:t>
            </a:r>
            <a:r>
              <a:rPr lang="ja-JP" altLang="en-US" dirty="0" smtClean="0"/>
              <a:t>年</a:t>
            </a:r>
            <a:r>
              <a:rPr lang="en-US" altLang="ja-JP" dirty="0" smtClean="0"/>
              <a:t>10/1</a:t>
            </a:r>
            <a:r>
              <a:rPr lang="ja-JP" altLang="en-US" dirty="0" smtClean="0"/>
              <a:t>に，</a:t>
            </a:r>
            <a:r>
              <a:rPr lang="en-US" altLang="ja-JP" dirty="0" smtClean="0"/>
              <a:t>2002</a:t>
            </a:r>
            <a:r>
              <a:rPr lang="ja-JP" altLang="en-US" dirty="0" smtClean="0"/>
              <a:t>年</a:t>
            </a:r>
            <a:r>
              <a:rPr lang="en-US" altLang="ja-JP" dirty="0" smtClean="0"/>
              <a:t>1/1</a:t>
            </a:r>
            <a:r>
              <a:rPr lang="ja-JP" altLang="en-US" dirty="0" smtClean="0"/>
              <a:t>に取得した取得原価</a:t>
            </a:r>
            <a:r>
              <a:rPr lang="en-US" altLang="ja-JP" dirty="0" smtClean="0"/>
              <a:t>1,000</a:t>
            </a:r>
            <a:r>
              <a:rPr lang="ja-JP" altLang="en-US" dirty="0" smtClean="0"/>
              <a:t>円，期首の減価償却累計額</a:t>
            </a:r>
            <a:r>
              <a:rPr lang="en-US" altLang="ja-JP" dirty="0" smtClean="0"/>
              <a:t>540</a:t>
            </a:r>
            <a:r>
              <a:rPr lang="ja-JP" altLang="en-US" dirty="0" smtClean="0"/>
              <a:t>円，耐用年数</a:t>
            </a:r>
            <a:r>
              <a:rPr lang="en-US" altLang="ja-JP" dirty="0" smtClean="0"/>
              <a:t>5</a:t>
            </a:r>
            <a:r>
              <a:rPr lang="ja-JP" altLang="en-US" dirty="0" smtClean="0"/>
              <a:t>年，残存価額</a:t>
            </a:r>
            <a:r>
              <a:rPr lang="en-US" altLang="ja-JP" dirty="0" smtClean="0"/>
              <a:t>10%</a:t>
            </a:r>
            <a:r>
              <a:rPr lang="ja-JP" altLang="en-US" dirty="0" smtClean="0"/>
              <a:t>で間接法・定額法で記帳されたトラックを</a:t>
            </a:r>
            <a:r>
              <a:rPr lang="en-US" altLang="ja-JP" dirty="0" smtClean="0"/>
              <a:t>250</a:t>
            </a:r>
            <a:r>
              <a:rPr lang="ja-JP" altLang="en-US" dirty="0" smtClean="0"/>
              <a:t>円で売却し代金は月末受取りとした。なお，会計期間は</a:t>
            </a:r>
            <a:r>
              <a:rPr lang="en-US" altLang="ja-JP" dirty="0" smtClean="0"/>
              <a:t>1/1</a:t>
            </a:r>
            <a:r>
              <a:rPr lang="ja-JP" altLang="en-US" dirty="0" smtClean="0"/>
              <a:t>から</a:t>
            </a:r>
            <a:r>
              <a:rPr lang="en-US" altLang="ja-JP" dirty="0" smtClean="0"/>
              <a:t>12/31</a:t>
            </a:r>
            <a:r>
              <a:rPr lang="ja-JP" altLang="en-US" dirty="0" smtClean="0"/>
              <a:t>とする。</a:t>
            </a:r>
            <a:endParaRPr lang="en-US" altLang="ja-JP" dirty="0"/>
          </a:p>
          <a:p>
            <a:pPr lvl="1"/>
            <a:r>
              <a:rPr lang="ja-JP" altLang="en-US" u="sng" dirty="0" smtClean="0"/>
              <a:t>未収金　　　　　　　</a:t>
            </a:r>
            <a:r>
              <a:rPr lang="en-US" altLang="ja-JP" u="sng" dirty="0" smtClean="0"/>
              <a:t>250</a:t>
            </a:r>
            <a:r>
              <a:rPr lang="ja-JP" altLang="en-US" u="sng" dirty="0"/>
              <a:t>　</a:t>
            </a:r>
            <a:r>
              <a:rPr lang="ja-JP" altLang="en-US" u="sng" dirty="0" smtClean="0"/>
              <a:t>／</a:t>
            </a:r>
            <a:r>
              <a:rPr lang="en-US" altLang="ja-JP" u="sng" dirty="0" smtClean="0"/>
              <a:t>	</a:t>
            </a:r>
            <a:r>
              <a:rPr lang="ja-JP" altLang="en-US" u="sng" dirty="0" smtClean="0"/>
              <a:t>車両運搬具  </a:t>
            </a:r>
            <a:r>
              <a:rPr lang="en-US" altLang="ja-JP" u="sng" dirty="0" smtClean="0"/>
              <a:t>1,000</a:t>
            </a:r>
            <a:br>
              <a:rPr lang="en-US" altLang="ja-JP" u="sng" dirty="0" smtClean="0"/>
            </a:br>
            <a:r>
              <a:rPr lang="ja-JP" altLang="en-US" u="sng" dirty="0" smtClean="0"/>
              <a:t>減価償却累計額　</a:t>
            </a:r>
            <a:r>
              <a:rPr lang="en-US" altLang="ja-JP" u="sng" dirty="0" smtClean="0"/>
              <a:t>540</a:t>
            </a:r>
            <a:r>
              <a:rPr lang="ja-JP" altLang="en-US" u="sng" dirty="0"/>
              <a:t>　</a:t>
            </a:r>
            <a:r>
              <a:rPr lang="ja-JP" altLang="en-US" u="sng" dirty="0" smtClean="0"/>
              <a:t>　　　　　　　　　　　　　　　</a:t>
            </a:r>
            <a:r>
              <a:rPr lang="en-US" altLang="ja-JP" u="sng" dirty="0" smtClean="0">
                <a:solidFill>
                  <a:schemeClr val="bg1"/>
                </a:solidFill>
              </a:rPr>
              <a:t>|</a:t>
            </a:r>
            <a:r>
              <a:rPr lang="en-US" altLang="ja-JP" u="sng" dirty="0"/>
              <a:t/>
            </a:r>
            <a:br>
              <a:rPr lang="en-US" altLang="ja-JP" u="sng" dirty="0"/>
            </a:br>
            <a:r>
              <a:rPr lang="ja-JP" altLang="en-US" u="sng" dirty="0" smtClean="0"/>
              <a:t>減価償却</a:t>
            </a:r>
            <a:r>
              <a:rPr lang="ja-JP" altLang="en-US" u="sng" dirty="0"/>
              <a:t>費　　　　</a:t>
            </a:r>
            <a:r>
              <a:rPr lang="en-US" altLang="ja-JP" u="sng" dirty="0" smtClean="0"/>
              <a:t>150</a:t>
            </a:r>
            <a:r>
              <a:rPr lang="ja-JP" altLang="en-US" u="sng" dirty="0"/>
              <a:t>　</a:t>
            </a:r>
            <a:r>
              <a:rPr lang="ja-JP" altLang="en-US" u="sng" dirty="0" smtClean="0"/>
              <a:t>       </a:t>
            </a:r>
            <a:r>
              <a:rPr lang="ja-JP" altLang="en-US" u="sng" dirty="0"/>
              <a:t>　　　　　　　　　　　　</a:t>
            </a:r>
            <a:r>
              <a:rPr lang="en-US" altLang="ja-JP" u="sng" dirty="0" smtClean="0">
                <a:solidFill>
                  <a:schemeClr val="bg1"/>
                </a:solidFill>
              </a:rPr>
              <a:t>|</a:t>
            </a:r>
            <a:r>
              <a:rPr lang="en-US" altLang="ja-JP" u="sng" dirty="0"/>
              <a:t/>
            </a:r>
            <a:br>
              <a:rPr lang="en-US" altLang="ja-JP" u="sng" dirty="0"/>
            </a:br>
            <a:r>
              <a:rPr lang="ja-JP" altLang="en-US" u="sng" dirty="0" smtClean="0"/>
              <a:t>減価償却</a:t>
            </a:r>
            <a:r>
              <a:rPr lang="ja-JP" altLang="en-US" u="sng" dirty="0"/>
              <a:t>売却損　 </a:t>
            </a:r>
            <a:r>
              <a:rPr lang="ja-JP" altLang="en-US" u="sng" dirty="0" smtClean="0"/>
              <a:t> </a:t>
            </a:r>
            <a:r>
              <a:rPr lang="en-US" altLang="ja-JP" u="sng" dirty="0" smtClean="0"/>
              <a:t>50</a:t>
            </a:r>
            <a:r>
              <a:rPr lang="ja-JP" altLang="en-US" u="sng" dirty="0"/>
              <a:t>　　　　　　　　　　　　　　　　</a:t>
            </a:r>
            <a:r>
              <a:rPr lang="en-US" altLang="ja-JP" u="sng" dirty="0" smtClean="0">
                <a:solidFill>
                  <a:schemeClr val="bg1"/>
                </a:solidFill>
              </a:rPr>
              <a:t>|</a:t>
            </a:r>
          </a:p>
          <a:p>
            <a:pPr lvl="1"/>
            <a:r>
              <a:rPr lang="ja-JP" altLang="en-US" dirty="0" smtClean="0"/>
              <a:t>（</a:t>
            </a:r>
            <a:r>
              <a:rPr lang="en-US" altLang="ja-JP" dirty="0" smtClean="0"/>
              <a:t>1,000</a:t>
            </a:r>
            <a:r>
              <a:rPr lang="ja-JP" altLang="en-US" dirty="0" smtClean="0"/>
              <a:t>－</a:t>
            </a:r>
            <a:r>
              <a:rPr lang="en-US" altLang="ja-JP" dirty="0" smtClean="0"/>
              <a:t>1,000×0.1</a:t>
            </a:r>
            <a:r>
              <a:rPr lang="ja-JP" altLang="en-US" dirty="0"/>
              <a:t>）</a:t>
            </a:r>
            <a:r>
              <a:rPr lang="en-US" altLang="ja-JP" dirty="0" smtClean="0"/>
              <a:t>÷5×</a:t>
            </a:r>
            <a:r>
              <a:rPr lang="ja-JP" altLang="en-US" dirty="0" smtClean="0"/>
              <a:t>（</a:t>
            </a:r>
            <a:r>
              <a:rPr lang="en-US" altLang="ja-JP" dirty="0" smtClean="0"/>
              <a:t>10÷12</a:t>
            </a:r>
            <a:r>
              <a:rPr lang="ja-JP" altLang="en-US" dirty="0"/>
              <a:t>）</a:t>
            </a:r>
            <a:r>
              <a:rPr lang="ja-JP" altLang="en-US" dirty="0" smtClean="0"/>
              <a:t>＝</a:t>
            </a:r>
            <a:r>
              <a:rPr lang="en-US" altLang="ja-JP" dirty="0" smtClean="0"/>
              <a:t>150</a:t>
            </a:r>
            <a:endParaRPr lang="en-US" altLang="ja-JP" u="sng" dirty="0">
              <a:solidFill>
                <a:schemeClr val="bg1"/>
              </a:solidFill>
            </a:endParaRPr>
          </a:p>
        </p:txBody>
      </p:sp>
      <p:sp>
        <p:nvSpPr>
          <p:cNvPr id="4" name="スライド番号プレースホルダー 3"/>
          <p:cNvSpPr>
            <a:spLocks noGrp="1"/>
          </p:cNvSpPr>
          <p:nvPr>
            <p:ph type="sldNum" sz="quarter" idx="12"/>
          </p:nvPr>
        </p:nvSpPr>
        <p:spPr/>
        <p:txBody>
          <a:bodyPr>
            <a:normAutofit fontScale="85000" lnSpcReduction="20000"/>
          </a:bodyPr>
          <a:lstStyle/>
          <a:p>
            <a:fld id="{C84104EB-AF9B-4A05-B748-F20822902FB3}" type="slidenum">
              <a:rPr kumimoji="1" lang="ja-JP" altLang="en-US" smtClean="0"/>
              <a:pPr/>
              <a:t>54</a:t>
            </a:fld>
            <a:endParaRPr kumimoji="1" lang="ja-JP" altLang="en-US"/>
          </a:p>
        </p:txBody>
      </p:sp>
    </p:spTree>
    <p:extLst>
      <p:ext uri="{BB962C8B-B14F-4D97-AF65-F5344CB8AC3E}">
        <p14:creationId xmlns:p14="http://schemas.microsoft.com/office/powerpoint/2010/main" val="59599825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99592" y="332657"/>
            <a:ext cx="7315200" cy="864096"/>
          </a:xfrm>
        </p:spPr>
        <p:txBody>
          <a:bodyPr/>
          <a:lstStyle/>
          <a:p>
            <a:pPr algn="r"/>
            <a:r>
              <a:rPr lang="ja-JP" altLang="en-US" dirty="0" smtClean="0"/>
              <a:t>第</a:t>
            </a:r>
            <a:r>
              <a:rPr lang="en-US" altLang="ja-JP" dirty="0"/>
              <a:t>12</a:t>
            </a:r>
            <a:r>
              <a:rPr lang="ja-JP" altLang="en-US" dirty="0" smtClean="0"/>
              <a:t>章</a:t>
            </a:r>
            <a:r>
              <a:rPr kumimoji="1" lang="ja-JP" altLang="en-US" dirty="0" smtClean="0"/>
              <a:t>の勘定科目</a:t>
            </a:r>
            <a:endParaRPr kumimoji="1"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73613602"/>
              </p:ext>
            </p:extLst>
          </p:nvPr>
        </p:nvGraphicFramePr>
        <p:xfrm>
          <a:off x="4139952" y="4653136"/>
          <a:ext cx="2592288" cy="1188132"/>
        </p:xfrm>
        <a:graphic>
          <a:graphicData uri="http://schemas.openxmlformats.org/drawingml/2006/table">
            <a:tbl>
              <a:tblPr firstRow="1" bandRow="1">
                <a:tableStyleId>{1FECB4D8-DB02-4DC6-A0A2-4F2EBAE1DC90}</a:tableStyleId>
              </a:tblPr>
              <a:tblGrid>
                <a:gridCol w="2592288"/>
              </a:tblGrid>
              <a:tr h="594066">
                <a:tc>
                  <a:txBody>
                    <a:bodyPr/>
                    <a:lstStyle/>
                    <a:p>
                      <a:pPr algn="ctr"/>
                      <a:r>
                        <a:rPr kumimoji="1" lang="ja-JP" altLang="en-US" sz="2400" dirty="0" smtClean="0"/>
                        <a:t>その他</a:t>
                      </a:r>
                      <a:endParaRPr kumimoji="1" lang="ja-JP" altLang="en-US" sz="2400" dirty="0"/>
                    </a:p>
                  </a:txBody>
                  <a:tcPr>
                    <a:lnR w="12700" cap="flat" cmpd="sng" algn="ctr">
                      <a:solidFill>
                        <a:schemeClr val="tx1"/>
                      </a:solidFill>
                      <a:prstDash val="solid"/>
                      <a:round/>
                      <a:headEnd type="none" w="med" len="med"/>
                      <a:tailEnd type="none" w="med" len="med"/>
                    </a:lnR>
                    <a:lnB w="12700" cmpd="sng">
                      <a:noFill/>
                    </a:lnB>
                    <a:solidFill>
                      <a:srgbClr val="C00000"/>
                    </a:solidFill>
                  </a:tcPr>
                </a:tc>
              </a:tr>
              <a:tr h="594066">
                <a:tc>
                  <a:txBody>
                    <a:bodyPr/>
                    <a:lstStyle/>
                    <a:p>
                      <a:r>
                        <a:rPr kumimoji="1" lang="ja-JP" altLang="en-US" sz="2400" dirty="0" smtClean="0"/>
                        <a:t>減価償却累計額</a:t>
                      </a:r>
                      <a:endParaRPr kumimoji="1" lang="ja-JP" altLang="en-US" sz="24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2316896350"/>
              </p:ext>
            </p:extLst>
          </p:nvPr>
        </p:nvGraphicFramePr>
        <p:xfrm>
          <a:off x="179512" y="2708920"/>
          <a:ext cx="3744416" cy="2970330"/>
        </p:xfrm>
        <a:graphic>
          <a:graphicData uri="http://schemas.openxmlformats.org/drawingml/2006/table">
            <a:tbl>
              <a:tblPr firstRow="1" bandRow="1">
                <a:tableStyleId>{1FECB4D8-DB02-4DC6-A0A2-4F2EBAE1DC90}</a:tableStyleId>
              </a:tblPr>
              <a:tblGrid>
                <a:gridCol w="1872208"/>
                <a:gridCol w="1872208"/>
              </a:tblGrid>
              <a:tr h="594066">
                <a:tc>
                  <a:txBody>
                    <a:bodyPr/>
                    <a:lstStyle/>
                    <a:p>
                      <a:pPr algn="ctr"/>
                      <a:r>
                        <a:rPr kumimoji="1" lang="ja-JP" altLang="en-US" sz="2400" dirty="0" smtClean="0"/>
                        <a:t>資　産</a:t>
                      </a:r>
                      <a:endParaRPr kumimoji="1" lang="ja-JP" altLang="en-US" sz="2400" dirty="0"/>
                    </a:p>
                  </a:txBody>
                  <a:tcPr>
                    <a:lnR w="12700" cap="flat" cmpd="sng" algn="ctr">
                      <a:solidFill>
                        <a:schemeClr val="tx1"/>
                      </a:solidFill>
                      <a:prstDash val="solid"/>
                      <a:round/>
                      <a:headEnd type="none" w="med" len="med"/>
                      <a:tailEnd type="none" w="med" len="med"/>
                    </a:lnR>
                    <a:lnB w="12700" cmpd="sng">
                      <a:noFill/>
                    </a:lnB>
                    <a:solidFill>
                      <a:schemeClr val="tx2">
                        <a:lumMod val="75000"/>
                      </a:schemeClr>
                    </a:solidFill>
                  </a:tcPr>
                </a:tc>
                <a:tc>
                  <a:txBody>
                    <a:bodyPr/>
                    <a:lstStyle/>
                    <a:p>
                      <a:pPr algn="ctr"/>
                      <a:r>
                        <a:rPr kumimoji="1" lang="ja-JP" altLang="en-US" sz="2400" dirty="0" smtClean="0"/>
                        <a:t>負　債</a:t>
                      </a:r>
                      <a:endParaRPr kumimoji="1" lang="ja-JP" altLang="en-US" sz="2400" dirty="0"/>
                    </a:p>
                  </a:txBody>
                  <a:tcPr>
                    <a:lnL w="12700" cap="flat" cmpd="sng" algn="ctr">
                      <a:solidFill>
                        <a:schemeClr val="tx1"/>
                      </a:solidFill>
                      <a:prstDash val="solid"/>
                      <a:round/>
                      <a:headEnd type="none" w="med" len="med"/>
                      <a:tailEnd type="none" w="med" len="med"/>
                    </a:lnL>
                    <a:lnB w="12700" cmpd="sng">
                      <a:noFill/>
                    </a:lnB>
                    <a:solidFill>
                      <a:schemeClr val="accent3">
                        <a:lumMod val="75000"/>
                      </a:schemeClr>
                    </a:solidFill>
                  </a:tcPr>
                </a:tc>
              </a:tr>
              <a:tr h="594066">
                <a:tc>
                  <a:txBody>
                    <a:bodyPr/>
                    <a:lstStyle/>
                    <a:p>
                      <a:r>
                        <a:rPr kumimoji="1" lang="ja-JP" altLang="en-US" sz="2400" dirty="0" smtClean="0"/>
                        <a:t>建物</a:t>
                      </a:r>
                      <a:endParaRPr kumimoji="1" lang="ja-JP" altLang="en-US" sz="24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kumimoji="1" lang="ja-JP" altLang="en-US" sz="2400" dirty="0" smtClean="0"/>
                        <a:t>－</a:t>
                      </a:r>
                      <a:endParaRPr kumimoji="1" lang="en-US" altLang="ja-JP" sz="2400" dirty="0" smtClean="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594066">
                <a:tc>
                  <a:txBody>
                    <a:bodyPr/>
                    <a:lstStyle/>
                    <a:p>
                      <a:r>
                        <a:rPr kumimoji="1" lang="ja-JP" altLang="en-US" sz="2400" dirty="0" smtClean="0"/>
                        <a:t>土地</a:t>
                      </a:r>
                      <a:endParaRPr kumimoji="1" lang="ja-JP" altLang="en-US" sz="24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kumimoji="1" lang="ja-JP" altLang="en-US" sz="2400" b="1" dirty="0" smtClean="0">
                          <a:solidFill>
                            <a:schemeClr val="tx1"/>
                          </a:solidFill>
                        </a:rPr>
                        <a:t>純　資　産</a:t>
                      </a:r>
                      <a:endParaRPr kumimoji="1" lang="en-US" altLang="ja-JP" sz="2400" b="1" dirty="0" smtClean="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4">
                        <a:lumMod val="75000"/>
                      </a:schemeClr>
                    </a:solidFill>
                  </a:tcPr>
                </a:tc>
              </a:tr>
              <a:tr h="594066">
                <a:tc>
                  <a:txBody>
                    <a:bodyPr/>
                    <a:lstStyle/>
                    <a:p>
                      <a:r>
                        <a:rPr kumimoji="1" lang="ja-JP" altLang="en-US" sz="2400" dirty="0" smtClean="0"/>
                        <a:t>備品</a:t>
                      </a:r>
                      <a:endParaRPr kumimoji="1" lang="ja-JP" altLang="en-US" sz="24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kumimoji="1" lang="ja-JP" altLang="en-US" sz="2400" dirty="0" smtClean="0"/>
                        <a:t>－</a:t>
                      </a:r>
                      <a:endParaRPr kumimoji="1" lang="en-US" altLang="ja-JP" sz="2400" dirty="0" smtClean="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594066">
                <a:tc>
                  <a:txBody>
                    <a:bodyPr/>
                    <a:lstStyle/>
                    <a:p>
                      <a:r>
                        <a:rPr kumimoji="1" lang="ja-JP" altLang="en-US" sz="2400" dirty="0" smtClean="0"/>
                        <a:t>車両運搬具</a:t>
                      </a:r>
                      <a:endParaRPr kumimoji="1" lang="ja-JP" altLang="en-US" sz="24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kumimoji="1" lang="en-US" altLang="ja-JP" sz="2400" dirty="0" smtClean="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3287005608"/>
              </p:ext>
            </p:extLst>
          </p:nvPr>
        </p:nvGraphicFramePr>
        <p:xfrm>
          <a:off x="4139952" y="2708920"/>
          <a:ext cx="4680520" cy="1782198"/>
        </p:xfrm>
        <a:graphic>
          <a:graphicData uri="http://schemas.openxmlformats.org/drawingml/2006/table">
            <a:tbl>
              <a:tblPr firstRow="1" bandRow="1">
                <a:tableStyleId>{1FECB4D8-DB02-4DC6-A0A2-4F2EBAE1DC90}</a:tableStyleId>
              </a:tblPr>
              <a:tblGrid>
                <a:gridCol w="2340260"/>
                <a:gridCol w="2340260"/>
              </a:tblGrid>
              <a:tr h="594066">
                <a:tc>
                  <a:txBody>
                    <a:bodyPr/>
                    <a:lstStyle/>
                    <a:p>
                      <a:pPr algn="ctr"/>
                      <a:r>
                        <a:rPr kumimoji="1" lang="ja-JP" altLang="en-US" sz="2400" dirty="0" smtClean="0"/>
                        <a:t>費　用</a:t>
                      </a:r>
                      <a:endParaRPr kumimoji="1" lang="ja-JP" altLang="en-US" sz="2400" dirty="0"/>
                    </a:p>
                  </a:txBody>
                  <a:tcPr>
                    <a:lnR w="12700" cap="flat" cmpd="sng" algn="ctr">
                      <a:solidFill>
                        <a:schemeClr val="tx1"/>
                      </a:solidFill>
                      <a:prstDash val="solid"/>
                      <a:round/>
                      <a:headEnd type="none" w="med" len="med"/>
                      <a:tailEnd type="none" w="med" len="med"/>
                    </a:lnR>
                    <a:lnB w="12700" cmpd="sng">
                      <a:noFill/>
                    </a:lnB>
                    <a:solidFill>
                      <a:schemeClr val="accent5">
                        <a:lumMod val="75000"/>
                      </a:schemeClr>
                    </a:solidFill>
                  </a:tcPr>
                </a:tc>
                <a:tc>
                  <a:txBody>
                    <a:bodyPr/>
                    <a:lstStyle/>
                    <a:p>
                      <a:pPr algn="ctr"/>
                      <a:r>
                        <a:rPr kumimoji="1" lang="ja-JP" altLang="en-US" sz="2400" dirty="0" smtClean="0"/>
                        <a:t>収　益</a:t>
                      </a:r>
                      <a:endParaRPr kumimoji="1" lang="ja-JP" altLang="en-US" sz="2400" dirty="0"/>
                    </a:p>
                  </a:txBody>
                  <a:tcPr>
                    <a:lnL w="12700" cap="flat" cmpd="sng" algn="ctr">
                      <a:solidFill>
                        <a:schemeClr val="tx1"/>
                      </a:solidFill>
                      <a:prstDash val="solid"/>
                      <a:round/>
                      <a:headEnd type="none" w="med" len="med"/>
                      <a:tailEnd type="none" w="med" len="med"/>
                    </a:lnL>
                    <a:lnB w="12700" cmpd="sng">
                      <a:noFill/>
                    </a:lnB>
                    <a:solidFill>
                      <a:srgbClr val="00B050"/>
                    </a:solidFill>
                  </a:tcPr>
                </a:tc>
              </a:tr>
              <a:tr h="594066">
                <a:tc>
                  <a:txBody>
                    <a:bodyPr/>
                    <a:lstStyle/>
                    <a:p>
                      <a:r>
                        <a:rPr kumimoji="1" lang="ja-JP" altLang="en-US" sz="2400" dirty="0" smtClean="0"/>
                        <a:t>減価償却費</a:t>
                      </a:r>
                      <a:endParaRPr kumimoji="1" lang="en-US" altLang="ja-JP" sz="2400" dirty="0" smtClean="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kumimoji="1" lang="ja-JP" altLang="en-US" sz="2400" dirty="0" smtClean="0"/>
                        <a:t>固定資産売却益</a:t>
                      </a:r>
                      <a:endParaRPr kumimoji="1" lang="en-US" altLang="ja-JP" sz="2400" dirty="0" smtClean="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594066">
                <a:tc>
                  <a:txBody>
                    <a:bodyPr/>
                    <a:lstStyle/>
                    <a:p>
                      <a:r>
                        <a:rPr kumimoji="1" lang="ja-JP" altLang="en-US" sz="2400" dirty="0" smtClean="0"/>
                        <a:t>固定資産売却損</a:t>
                      </a:r>
                      <a:endParaRPr kumimoji="1" lang="en-US" altLang="ja-JP" sz="2400" dirty="0" smtClean="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kumimoji="1" lang="en-US" altLang="ja-JP" sz="2400" dirty="0" smtClean="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3" name="スライド番号プレースホルダー 2"/>
          <p:cNvSpPr>
            <a:spLocks noGrp="1"/>
          </p:cNvSpPr>
          <p:nvPr>
            <p:ph type="sldNum" sz="quarter" idx="12"/>
          </p:nvPr>
        </p:nvSpPr>
        <p:spPr/>
        <p:txBody>
          <a:bodyPr/>
          <a:lstStyle/>
          <a:p>
            <a:fld id="{C84104EB-AF9B-4A05-B748-F20822902FB3}" type="slidenum">
              <a:rPr lang="ja-JP" altLang="en-US" smtClean="0">
                <a:solidFill>
                  <a:prstClr val="white"/>
                </a:solidFill>
              </a:rPr>
              <a:pPr/>
              <a:t>55</a:t>
            </a:fld>
            <a:endParaRPr lang="ja-JP" altLang="en-US">
              <a:solidFill>
                <a:prstClr val="white"/>
              </a:solidFill>
            </a:endParaRPr>
          </a:p>
        </p:txBody>
      </p:sp>
    </p:spTree>
    <p:extLst>
      <p:ext uri="{BB962C8B-B14F-4D97-AF65-F5344CB8AC3E}">
        <p14:creationId xmlns:p14="http://schemas.microsoft.com/office/powerpoint/2010/main" val="251834417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4800" dirty="0" smtClean="0"/>
              <a:t>【</a:t>
            </a:r>
            <a:r>
              <a:rPr kumimoji="1" lang="ja-JP" altLang="en-US" sz="4800" dirty="0" smtClean="0"/>
              <a:t>演習</a:t>
            </a:r>
            <a:r>
              <a:rPr kumimoji="1" lang="en-US" altLang="ja-JP" sz="4800" dirty="0" smtClean="0"/>
              <a:t>】</a:t>
            </a:r>
            <a:endParaRPr kumimoji="1" lang="ja-JP" altLang="en-US" sz="4800" dirty="0"/>
          </a:p>
        </p:txBody>
      </p:sp>
      <p:sp>
        <p:nvSpPr>
          <p:cNvPr id="3" name="コンテンツ プレースホルダー 2"/>
          <p:cNvSpPr>
            <a:spLocks noGrp="1"/>
          </p:cNvSpPr>
          <p:nvPr>
            <p:ph idx="1"/>
          </p:nvPr>
        </p:nvSpPr>
        <p:spPr>
          <a:xfrm>
            <a:off x="612648" y="1600200"/>
            <a:ext cx="8153400" cy="4997152"/>
          </a:xfrm>
        </p:spPr>
        <p:txBody>
          <a:bodyPr>
            <a:normAutofit/>
          </a:bodyPr>
          <a:lstStyle/>
          <a:p>
            <a:endParaRPr lang="en-US" altLang="ja-JP" sz="4800" dirty="0" smtClean="0"/>
          </a:p>
          <a:p>
            <a:r>
              <a:rPr lang="ja-JP" altLang="en-US" sz="4800" dirty="0" smtClean="0"/>
              <a:t>教科書の問題</a:t>
            </a:r>
            <a:endParaRPr lang="en-US" altLang="ja-JP" sz="4800" dirty="0" smtClean="0"/>
          </a:p>
          <a:p>
            <a:r>
              <a:rPr lang="en-US" altLang="ja-JP" sz="4800" dirty="0" smtClean="0"/>
              <a:t>27, 30, 35, 44, 45, 47</a:t>
            </a:r>
            <a:r>
              <a:rPr lang="en-US" altLang="ja-JP" sz="4800" dirty="0"/>
              <a:t/>
            </a:r>
            <a:br>
              <a:rPr lang="en-US" altLang="ja-JP" sz="4800" dirty="0"/>
            </a:br>
            <a:endParaRPr lang="en-US" altLang="ja-JP" sz="4800" u="sng" dirty="0"/>
          </a:p>
        </p:txBody>
      </p:sp>
      <p:sp>
        <p:nvSpPr>
          <p:cNvPr id="4" name="スライド番号プレースホルダー 3"/>
          <p:cNvSpPr>
            <a:spLocks noGrp="1"/>
          </p:cNvSpPr>
          <p:nvPr>
            <p:ph type="sldNum" sz="quarter" idx="12"/>
          </p:nvPr>
        </p:nvSpPr>
        <p:spPr/>
        <p:txBody>
          <a:bodyPr>
            <a:normAutofit/>
          </a:bodyPr>
          <a:lstStyle/>
          <a:p>
            <a:fld id="{C84104EB-AF9B-4A05-B748-F20822902FB3}" type="slidenum">
              <a:rPr lang="ja-JP" altLang="en-US" smtClean="0">
                <a:solidFill>
                  <a:prstClr val="black">
                    <a:lumMod val="65000"/>
                    <a:lumOff val="35000"/>
                  </a:prstClr>
                </a:solidFill>
              </a:rPr>
              <a:pPr/>
              <a:t>56</a:t>
            </a:fld>
            <a:endParaRPr lang="ja-JP" altLang="en-US">
              <a:solidFill>
                <a:prstClr val="black">
                  <a:lumMod val="65000"/>
                  <a:lumOff val="35000"/>
                </a:prstClr>
              </a:solidFill>
            </a:endParaRPr>
          </a:p>
        </p:txBody>
      </p:sp>
    </p:spTree>
    <p:extLst>
      <p:ext uri="{BB962C8B-B14F-4D97-AF65-F5344CB8AC3E}">
        <p14:creationId xmlns:p14="http://schemas.microsoft.com/office/powerpoint/2010/main" val="37052295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CASE</a:t>
            </a:r>
            <a:r>
              <a:rPr kumimoji="1" lang="ja-JP" altLang="en-US" dirty="0" smtClean="0"/>
              <a:t>　</a:t>
            </a:r>
            <a:r>
              <a:rPr lang="en-US" altLang="ja-JP" dirty="0" smtClean="0"/>
              <a:t>35</a:t>
            </a:r>
            <a:r>
              <a:rPr kumimoji="1" lang="ja-JP" altLang="en-US" dirty="0" smtClean="0"/>
              <a:t>　現金借り入れの返済</a:t>
            </a:r>
            <a:endParaRPr kumimoji="1" lang="ja-JP" altLang="en-US" sz="3200" dirty="0"/>
          </a:p>
        </p:txBody>
      </p:sp>
      <p:sp>
        <p:nvSpPr>
          <p:cNvPr id="3" name="コンテンツ プレースホルダー 2"/>
          <p:cNvSpPr>
            <a:spLocks noGrp="1"/>
          </p:cNvSpPr>
          <p:nvPr>
            <p:ph sz="quarter" idx="1"/>
          </p:nvPr>
        </p:nvSpPr>
        <p:spPr>
          <a:xfrm>
            <a:off x="612648" y="1600200"/>
            <a:ext cx="8153400" cy="4997152"/>
          </a:xfrm>
        </p:spPr>
        <p:txBody>
          <a:bodyPr>
            <a:normAutofit/>
          </a:bodyPr>
          <a:lstStyle/>
          <a:p>
            <a:r>
              <a:rPr lang="ja-JP" altLang="en-US" dirty="0" smtClean="0"/>
              <a:t>銀行から借り入れた</a:t>
            </a:r>
            <a:r>
              <a:rPr lang="en-US" altLang="ja-JP" dirty="0"/>
              <a:t>6</a:t>
            </a:r>
            <a:r>
              <a:rPr lang="en-US" altLang="ja-JP" dirty="0" smtClean="0"/>
              <a:t>00</a:t>
            </a:r>
            <a:r>
              <a:rPr lang="ja-JP" altLang="en-US" dirty="0" smtClean="0"/>
              <a:t>円を利息とともに現金で支払った。なお，利息は年利率</a:t>
            </a:r>
            <a:r>
              <a:rPr lang="en-US" altLang="ja-JP" dirty="0" smtClean="0"/>
              <a:t>2%</a:t>
            </a:r>
            <a:r>
              <a:rPr lang="ja-JP" altLang="en-US" dirty="0" smtClean="0"/>
              <a:t>で，</a:t>
            </a:r>
            <a:r>
              <a:rPr lang="en-US" altLang="ja-JP" dirty="0" smtClean="0"/>
              <a:t>10</a:t>
            </a:r>
            <a:r>
              <a:rPr lang="ja-JP" altLang="en-US" dirty="0" smtClean="0"/>
              <a:t>か月間借りていた。</a:t>
            </a:r>
            <a:endParaRPr lang="en-US" altLang="ja-JP" dirty="0" smtClean="0"/>
          </a:p>
          <a:p>
            <a:pPr lvl="1"/>
            <a:r>
              <a:rPr lang="ja-JP" altLang="en-US" dirty="0"/>
              <a:t>利息</a:t>
            </a:r>
            <a:r>
              <a:rPr lang="ja-JP" altLang="en-US" dirty="0" smtClean="0"/>
              <a:t>は，</a:t>
            </a:r>
            <a:r>
              <a:rPr lang="en-US" altLang="ja-JP" dirty="0" smtClean="0"/>
              <a:t>600×0.02×</a:t>
            </a:r>
            <a:r>
              <a:rPr lang="ja-JP" altLang="en-US" dirty="0" smtClean="0"/>
              <a:t>（</a:t>
            </a:r>
            <a:r>
              <a:rPr lang="en-US" altLang="ja-JP" dirty="0" smtClean="0"/>
              <a:t>10÷12</a:t>
            </a:r>
            <a:r>
              <a:rPr lang="ja-JP" altLang="en-US" dirty="0" smtClean="0"/>
              <a:t>）＝</a:t>
            </a:r>
            <a:r>
              <a:rPr lang="en-US" altLang="ja-JP" dirty="0" smtClean="0"/>
              <a:t>10</a:t>
            </a:r>
          </a:p>
          <a:p>
            <a:pPr lvl="2"/>
            <a:r>
              <a:rPr lang="ja-JP" altLang="en-US" dirty="0"/>
              <a:t>借入金</a:t>
            </a:r>
            <a:r>
              <a:rPr lang="ja-JP" altLang="en-US" dirty="0" smtClean="0"/>
              <a:t>額</a:t>
            </a:r>
            <a:r>
              <a:rPr lang="en-US" altLang="ja-JP" dirty="0" smtClean="0"/>
              <a:t>×</a:t>
            </a:r>
            <a:r>
              <a:rPr lang="ja-JP" altLang="en-US" dirty="0" smtClean="0"/>
              <a:t>年利率</a:t>
            </a:r>
            <a:r>
              <a:rPr lang="en-US" altLang="ja-JP" dirty="0" smtClean="0"/>
              <a:t>×</a:t>
            </a:r>
            <a:r>
              <a:rPr lang="ja-JP" altLang="en-US" dirty="0" smtClean="0"/>
              <a:t>（借入月</a:t>
            </a:r>
            <a:r>
              <a:rPr lang="en-US" altLang="ja-JP" dirty="0" smtClean="0"/>
              <a:t>÷12</a:t>
            </a:r>
            <a:r>
              <a:rPr lang="ja-JP" altLang="en-US" dirty="0" smtClean="0"/>
              <a:t>ヶ月）</a:t>
            </a:r>
            <a:endParaRPr lang="en-US" altLang="ja-JP" dirty="0" smtClean="0"/>
          </a:p>
          <a:p>
            <a:pPr lvl="1"/>
            <a:r>
              <a:rPr lang="ja-JP" altLang="en-US" u="sng" dirty="0" smtClean="0"/>
              <a:t>借入金　</a:t>
            </a:r>
            <a:r>
              <a:rPr lang="en-US" altLang="ja-JP" u="sng" dirty="0"/>
              <a:t>6</a:t>
            </a:r>
            <a:r>
              <a:rPr lang="en-US" altLang="ja-JP" u="sng" dirty="0" smtClean="0"/>
              <a:t>00	</a:t>
            </a:r>
            <a:r>
              <a:rPr lang="ja-JP" altLang="en-US" u="sng" dirty="0" smtClean="0"/>
              <a:t>／</a:t>
            </a:r>
            <a:r>
              <a:rPr lang="en-US" altLang="ja-JP" u="sng" dirty="0" smtClean="0"/>
              <a:t>	</a:t>
            </a:r>
            <a:r>
              <a:rPr lang="ja-JP" altLang="en-US" u="sng" dirty="0" smtClean="0"/>
              <a:t>現金</a:t>
            </a:r>
            <a:r>
              <a:rPr lang="en-US" altLang="ja-JP" u="sng" dirty="0" smtClean="0"/>
              <a:t>	610</a:t>
            </a:r>
            <a:br>
              <a:rPr lang="en-US" altLang="ja-JP" u="sng" dirty="0" smtClean="0"/>
            </a:br>
            <a:r>
              <a:rPr lang="ja-JP" altLang="en-US" u="sng" dirty="0" smtClean="0"/>
              <a:t>支払利息　</a:t>
            </a:r>
            <a:r>
              <a:rPr lang="en-US" altLang="ja-JP" u="sng" dirty="0" smtClean="0"/>
              <a:t>10</a:t>
            </a:r>
            <a:r>
              <a:rPr lang="ja-JP" altLang="en-US" u="sng" dirty="0" smtClean="0"/>
              <a:t>　　　　　　　　　　　  </a:t>
            </a:r>
            <a:r>
              <a:rPr lang="en-US" altLang="ja-JP" u="sng" dirty="0" smtClean="0">
                <a:solidFill>
                  <a:schemeClr val="bg1"/>
                </a:solidFill>
              </a:rPr>
              <a:t>|</a:t>
            </a:r>
            <a:endParaRPr lang="en-US" altLang="ja-JP" u="sng" dirty="0">
              <a:solidFill>
                <a:schemeClr val="bg1"/>
              </a:solidFill>
            </a:endParaRPr>
          </a:p>
          <a:p>
            <a:pPr lvl="1"/>
            <a:r>
              <a:rPr lang="ja-JP" altLang="en-US" dirty="0" smtClean="0"/>
              <a:t>「支払利息」勘定は，費用項目。</a:t>
            </a:r>
            <a:endParaRPr lang="en-US" altLang="ja-JP" dirty="0" smtClean="0"/>
          </a:p>
          <a:p>
            <a:pPr marL="365760" lvl="1" indent="0">
              <a:buNone/>
            </a:pPr>
            <a:endParaRPr lang="en-US" altLang="ja-JP" dirty="0" smtClean="0"/>
          </a:p>
          <a:p>
            <a:pPr lvl="1"/>
            <a:endParaRPr lang="en-US" altLang="ja-JP" dirty="0" smtClean="0"/>
          </a:p>
        </p:txBody>
      </p:sp>
      <p:sp>
        <p:nvSpPr>
          <p:cNvPr id="4" name="スライド番号プレースホルダー 3"/>
          <p:cNvSpPr>
            <a:spLocks noGrp="1"/>
          </p:cNvSpPr>
          <p:nvPr>
            <p:ph type="sldNum" sz="quarter" idx="12"/>
          </p:nvPr>
        </p:nvSpPr>
        <p:spPr/>
        <p:txBody>
          <a:bodyPr>
            <a:normAutofit fontScale="85000" lnSpcReduction="20000"/>
          </a:bodyPr>
          <a:lstStyle/>
          <a:p>
            <a:fld id="{C84104EB-AF9B-4A05-B748-F20822902FB3}" type="slidenum">
              <a:rPr kumimoji="1" lang="ja-JP" altLang="en-US" smtClean="0"/>
              <a:pPr/>
              <a:t>6</a:t>
            </a:fld>
            <a:endParaRPr kumimoji="1" lang="ja-JP" altLang="en-US"/>
          </a:p>
        </p:txBody>
      </p:sp>
    </p:spTree>
    <p:extLst>
      <p:ext uri="{BB962C8B-B14F-4D97-AF65-F5344CB8AC3E}">
        <p14:creationId xmlns:p14="http://schemas.microsoft.com/office/powerpoint/2010/main" val="42700372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CASE</a:t>
            </a:r>
            <a:r>
              <a:rPr kumimoji="1" lang="ja-JP" altLang="en-US" dirty="0" smtClean="0"/>
              <a:t>　</a:t>
            </a:r>
            <a:r>
              <a:rPr lang="en-US" altLang="ja-JP" dirty="0" smtClean="0"/>
              <a:t>36</a:t>
            </a:r>
            <a:r>
              <a:rPr kumimoji="1" lang="ja-JP" altLang="en-US" dirty="0" smtClean="0"/>
              <a:t>　</a:t>
            </a:r>
            <a:r>
              <a:rPr lang="ja-JP" altLang="en-US" dirty="0"/>
              <a:t>手形</a:t>
            </a:r>
            <a:r>
              <a:rPr kumimoji="1" lang="ja-JP" altLang="en-US" dirty="0" smtClean="0"/>
              <a:t>貸し付け</a:t>
            </a:r>
            <a:endParaRPr kumimoji="1" lang="ja-JP" altLang="en-US" sz="3200" dirty="0"/>
          </a:p>
        </p:txBody>
      </p:sp>
      <p:sp>
        <p:nvSpPr>
          <p:cNvPr id="3" name="コンテンツ プレースホルダー 2"/>
          <p:cNvSpPr>
            <a:spLocks noGrp="1"/>
          </p:cNvSpPr>
          <p:nvPr>
            <p:ph sz="quarter" idx="1"/>
          </p:nvPr>
        </p:nvSpPr>
        <p:spPr>
          <a:xfrm>
            <a:off x="612648" y="1600200"/>
            <a:ext cx="8153400" cy="4997152"/>
          </a:xfrm>
        </p:spPr>
        <p:txBody>
          <a:bodyPr>
            <a:normAutofit/>
          </a:bodyPr>
          <a:lstStyle/>
          <a:p>
            <a:r>
              <a:rPr lang="ja-JP" altLang="en-US" dirty="0" smtClean="0"/>
              <a:t>貸し付けの証拠として，借用証書ではなく約束手形を用いることがある。</a:t>
            </a:r>
            <a:endParaRPr lang="en-US" altLang="ja-JP" dirty="0" smtClean="0"/>
          </a:p>
          <a:p>
            <a:r>
              <a:rPr lang="en-US" altLang="ja-JP" dirty="0" smtClean="0"/>
              <a:t>100</a:t>
            </a:r>
            <a:r>
              <a:rPr lang="ja-JP" altLang="en-US" dirty="0" smtClean="0"/>
              <a:t>円を貸し付け，約束手形を受け取った。</a:t>
            </a:r>
            <a:endParaRPr lang="en-US" altLang="ja-JP" dirty="0" smtClean="0"/>
          </a:p>
          <a:p>
            <a:pPr lvl="1"/>
            <a:r>
              <a:rPr lang="ja-JP" altLang="en-US" u="sng" dirty="0" smtClean="0"/>
              <a:t>手形貸付金　</a:t>
            </a:r>
            <a:r>
              <a:rPr lang="en-US" altLang="ja-JP" u="sng" dirty="0" smtClean="0"/>
              <a:t>100	</a:t>
            </a:r>
            <a:r>
              <a:rPr lang="ja-JP" altLang="en-US" u="sng" dirty="0" smtClean="0"/>
              <a:t>／</a:t>
            </a:r>
            <a:r>
              <a:rPr lang="en-US" altLang="ja-JP" u="sng" dirty="0" smtClean="0"/>
              <a:t>	</a:t>
            </a:r>
            <a:r>
              <a:rPr lang="ja-JP" altLang="en-US" u="sng" dirty="0" smtClean="0"/>
              <a:t>現金</a:t>
            </a:r>
            <a:r>
              <a:rPr lang="en-US" altLang="ja-JP" u="sng" dirty="0" smtClean="0"/>
              <a:t>	100</a:t>
            </a:r>
            <a:endParaRPr lang="en-US" altLang="ja-JP" u="sng" dirty="0">
              <a:solidFill>
                <a:schemeClr val="bg1"/>
              </a:solidFill>
            </a:endParaRPr>
          </a:p>
          <a:p>
            <a:pPr lvl="1"/>
            <a:r>
              <a:rPr lang="ja-JP" altLang="en-US" dirty="0" smtClean="0"/>
              <a:t>貸付金と手形貸付金は種類が異なるため，別勘定で処理。</a:t>
            </a:r>
            <a:endParaRPr lang="en-US" altLang="ja-JP" dirty="0" smtClean="0"/>
          </a:p>
          <a:p>
            <a:pPr lvl="1"/>
            <a:r>
              <a:rPr lang="ja-JP" altLang="en-US" dirty="0" smtClean="0"/>
              <a:t>「手形貸付金」勘定は，資産項目。</a:t>
            </a:r>
            <a:endParaRPr lang="en-US" altLang="ja-JP" dirty="0" smtClean="0"/>
          </a:p>
          <a:p>
            <a:pPr marL="365760" lvl="1" indent="0">
              <a:buNone/>
            </a:pPr>
            <a:endParaRPr lang="en-US" altLang="ja-JP" dirty="0" smtClean="0"/>
          </a:p>
          <a:p>
            <a:pPr lvl="1"/>
            <a:endParaRPr lang="en-US" altLang="ja-JP" dirty="0" smtClean="0"/>
          </a:p>
        </p:txBody>
      </p:sp>
      <p:sp>
        <p:nvSpPr>
          <p:cNvPr id="4" name="スライド番号プレースホルダー 3"/>
          <p:cNvSpPr>
            <a:spLocks noGrp="1"/>
          </p:cNvSpPr>
          <p:nvPr>
            <p:ph type="sldNum" sz="quarter" idx="12"/>
          </p:nvPr>
        </p:nvSpPr>
        <p:spPr/>
        <p:txBody>
          <a:bodyPr>
            <a:normAutofit fontScale="85000" lnSpcReduction="20000"/>
          </a:bodyPr>
          <a:lstStyle/>
          <a:p>
            <a:fld id="{C84104EB-AF9B-4A05-B748-F20822902FB3}" type="slidenum">
              <a:rPr kumimoji="1" lang="ja-JP" altLang="en-US" smtClean="0"/>
              <a:pPr/>
              <a:t>7</a:t>
            </a:fld>
            <a:endParaRPr kumimoji="1" lang="ja-JP" altLang="en-US"/>
          </a:p>
        </p:txBody>
      </p:sp>
    </p:spTree>
    <p:extLst>
      <p:ext uri="{BB962C8B-B14F-4D97-AF65-F5344CB8AC3E}">
        <p14:creationId xmlns:p14="http://schemas.microsoft.com/office/powerpoint/2010/main" val="15732304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CASE</a:t>
            </a:r>
            <a:r>
              <a:rPr kumimoji="1" lang="ja-JP" altLang="en-US" dirty="0" smtClean="0"/>
              <a:t>　</a:t>
            </a:r>
            <a:r>
              <a:rPr lang="en-US" altLang="ja-JP" dirty="0" smtClean="0"/>
              <a:t>37</a:t>
            </a:r>
            <a:r>
              <a:rPr kumimoji="1" lang="ja-JP" altLang="en-US" dirty="0" smtClean="0"/>
              <a:t>　</a:t>
            </a:r>
            <a:r>
              <a:rPr lang="ja-JP" altLang="en-US" dirty="0" smtClean="0"/>
              <a:t>手形借り入れ</a:t>
            </a:r>
            <a:endParaRPr kumimoji="1" lang="ja-JP" altLang="en-US" sz="3200" dirty="0"/>
          </a:p>
        </p:txBody>
      </p:sp>
      <p:sp>
        <p:nvSpPr>
          <p:cNvPr id="3" name="コンテンツ プレースホルダー 2"/>
          <p:cNvSpPr>
            <a:spLocks noGrp="1"/>
          </p:cNvSpPr>
          <p:nvPr>
            <p:ph sz="quarter" idx="1"/>
          </p:nvPr>
        </p:nvSpPr>
        <p:spPr>
          <a:xfrm>
            <a:off x="612648" y="1600200"/>
            <a:ext cx="8153400" cy="4997152"/>
          </a:xfrm>
        </p:spPr>
        <p:txBody>
          <a:bodyPr>
            <a:normAutofit/>
          </a:bodyPr>
          <a:lstStyle/>
          <a:p>
            <a:r>
              <a:rPr lang="ja-JP" altLang="en-US" dirty="0" smtClean="0"/>
              <a:t>借用証書ではなく約束手形を用いたときの借り入れの場合は，次のようにする。</a:t>
            </a:r>
            <a:endParaRPr lang="en-US" altLang="ja-JP" dirty="0" smtClean="0"/>
          </a:p>
          <a:p>
            <a:r>
              <a:rPr lang="en-US" altLang="ja-JP" dirty="0" smtClean="0"/>
              <a:t>100</a:t>
            </a:r>
            <a:r>
              <a:rPr lang="ja-JP" altLang="en-US" dirty="0" smtClean="0"/>
              <a:t>円を借り入れ，約束手形を渡した。</a:t>
            </a:r>
            <a:endParaRPr lang="en-US" altLang="ja-JP" dirty="0" smtClean="0"/>
          </a:p>
          <a:p>
            <a:pPr lvl="1"/>
            <a:r>
              <a:rPr lang="ja-JP" altLang="en-US" u="sng" dirty="0" smtClean="0"/>
              <a:t>現金　</a:t>
            </a:r>
            <a:r>
              <a:rPr lang="en-US" altLang="ja-JP" u="sng" dirty="0" smtClean="0"/>
              <a:t>100	</a:t>
            </a:r>
            <a:r>
              <a:rPr lang="ja-JP" altLang="en-US" u="sng" dirty="0" smtClean="0"/>
              <a:t>／</a:t>
            </a:r>
            <a:r>
              <a:rPr lang="en-US" altLang="ja-JP" u="sng" dirty="0" smtClean="0"/>
              <a:t>	</a:t>
            </a:r>
            <a:r>
              <a:rPr lang="ja-JP" altLang="en-US" u="sng" dirty="0" smtClean="0"/>
              <a:t>手形借入金</a:t>
            </a:r>
            <a:r>
              <a:rPr lang="en-US" altLang="ja-JP" u="sng" dirty="0" smtClean="0"/>
              <a:t>	100</a:t>
            </a:r>
            <a:endParaRPr lang="en-US" altLang="ja-JP" u="sng" dirty="0">
              <a:solidFill>
                <a:schemeClr val="bg1"/>
              </a:solidFill>
            </a:endParaRPr>
          </a:p>
          <a:p>
            <a:pPr lvl="1"/>
            <a:r>
              <a:rPr lang="ja-JP" altLang="en-US" dirty="0" smtClean="0"/>
              <a:t>借入金と手形借入金は種類が異なるため，別勘定で処理。</a:t>
            </a:r>
            <a:endParaRPr lang="en-US" altLang="ja-JP" dirty="0" smtClean="0"/>
          </a:p>
          <a:p>
            <a:pPr lvl="1"/>
            <a:r>
              <a:rPr lang="ja-JP" altLang="en-US" dirty="0" smtClean="0"/>
              <a:t>「手形借入金」勘定は，負債項目。</a:t>
            </a:r>
            <a:endParaRPr lang="en-US" altLang="ja-JP" dirty="0" smtClean="0"/>
          </a:p>
          <a:p>
            <a:pPr marL="365760" lvl="1" indent="0">
              <a:buNone/>
            </a:pPr>
            <a:endParaRPr lang="en-US" altLang="ja-JP" dirty="0" smtClean="0"/>
          </a:p>
          <a:p>
            <a:pPr lvl="1"/>
            <a:endParaRPr lang="en-US" altLang="ja-JP" dirty="0" smtClean="0"/>
          </a:p>
        </p:txBody>
      </p:sp>
      <p:sp>
        <p:nvSpPr>
          <p:cNvPr id="4" name="スライド番号プレースホルダー 3"/>
          <p:cNvSpPr>
            <a:spLocks noGrp="1"/>
          </p:cNvSpPr>
          <p:nvPr>
            <p:ph type="sldNum" sz="quarter" idx="12"/>
          </p:nvPr>
        </p:nvSpPr>
        <p:spPr/>
        <p:txBody>
          <a:bodyPr>
            <a:normAutofit fontScale="85000" lnSpcReduction="20000"/>
          </a:bodyPr>
          <a:lstStyle/>
          <a:p>
            <a:fld id="{C84104EB-AF9B-4A05-B748-F20822902FB3}" type="slidenum">
              <a:rPr kumimoji="1" lang="ja-JP" altLang="en-US" smtClean="0"/>
              <a:pPr/>
              <a:t>8</a:t>
            </a:fld>
            <a:endParaRPr kumimoji="1" lang="ja-JP" altLang="en-US"/>
          </a:p>
        </p:txBody>
      </p:sp>
    </p:spTree>
    <p:extLst>
      <p:ext uri="{BB962C8B-B14F-4D97-AF65-F5344CB8AC3E}">
        <p14:creationId xmlns:p14="http://schemas.microsoft.com/office/powerpoint/2010/main" val="10506347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99592" y="332657"/>
            <a:ext cx="7315200" cy="864096"/>
          </a:xfrm>
        </p:spPr>
        <p:txBody>
          <a:bodyPr/>
          <a:lstStyle/>
          <a:p>
            <a:pPr algn="r"/>
            <a:r>
              <a:rPr lang="ja-JP" altLang="en-US" dirty="0" smtClean="0"/>
              <a:t>第</a:t>
            </a:r>
            <a:r>
              <a:rPr lang="en-US" altLang="ja-JP" dirty="0"/>
              <a:t>7</a:t>
            </a:r>
            <a:r>
              <a:rPr lang="ja-JP" altLang="en-US" dirty="0" smtClean="0"/>
              <a:t>章</a:t>
            </a:r>
            <a:r>
              <a:rPr kumimoji="1" lang="ja-JP" altLang="en-US" dirty="0" smtClean="0"/>
              <a:t>の勘定科目</a:t>
            </a:r>
            <a:endParaRPr kumimoji="1"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2320533967"/>
              </p:ext>
            </p:extLst>
          </p:nvPr>
        </p:nvGraphicFramePr>
        <p:xfrm>
          <a:off x="4572000" y="4797152"/>
          <a:ext cx="1944216" cy="1188132"/>
        </p:xfrm>
        <a:graphic>
          <a:graphicData uri="http://schemas.openxmlformats.org/drawingml/2006/table">
            <a:tbl>
              <a:tblPr firstRow="1" bandRow="1">
                <a:tableStyleId>{1FECB4D8-DB02-4DC6-A0A2-4F2EBAE1DC90}</a:tableStyleId>
              </a:tblPr>
              <a:tblGrid>
                <a:gridCol w="1944216"/>
              </a:tblGrid>
              <a:tr h="594066">
                <a:tc>
                  <a:txBody>
                    <a:bodyPr/>
                    <a:lstStyle/>
                    <a:p>
                      <a:pPr algn="ctr"/>
                      <a:r>
                        <a:rPr kumimoji="1" lang="ja-JP" altLang="en-US" sz="2400" dirty="0" smtClean="0"/>
                        <a:t>その他</a:t>
                      </a:r>
                      <a:endParaRPr kumimoji="1" lang="ja-JP" altLang="en-US" sz="2400" dirty="0"/>
                    </a:p>
                  </a:txBody>
                  <a:tcPr>
                    <a:lnR w="12700" cap="flat" cmpd="sng" algn="ctr">
                      <a:solidFill>
                        <a:schemeClr val="tx1"/>
                      </a:solidFill>
                      <a:prstDash val="solid"/>
                      <a:round/>
                      <a:headEnd type="none" w="med" len="med"/>
                      <a:tailEnd type="none" w="med" len="med"/>
                    </a:lnR>
                    <a:lnB w="12700" cmpd="sng">
                      <a:noFill/>
                    </a:lnB>
                    <a:solidFill>
                      <a:srgbClr val="C00000"/>
                    </a:solidFill>
                  </a:tcPr>
                </a:tc>
              </a:tr>
              <a:tr h="594066">
                <a:tc>
                  <a:txBody>
                    <a:bodyPr/>
                    <a:lstStyle/>
                    <a:p>
                      <a:r>
                        <a:rPr kumimoji="1" lang="ja-JP" altLang="en-US" sz="2400" dirty="0" smtClean="0"/>
                        <a:t>－</a:t>
                      </a:r>
                      <a:endParaRPr kumimoji="1" lang="ja-JP" altLang="en-US" sz="24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3368815623"/>
              </p:ext>
            </p:extLst>
          </p:nvPr>
        </p:nvGraphicFramePr>
        <p:xfrm>
          <a:off x="179512" y="2708920"/>
          <a:ext cx="3888432" cy="2970330"/>
        </p:xfrm>
        <a:graphic>
          <a:graphicData uri="http://schemas.openxmlformats.org/drawingml/2006/table">
            <a:tbl>
              <a:tblPr firstRow="1" bandRow="1">
                <a:tableStyleId>{1FECB4D8-DB02-4DC6-A0A2-4F2EBAE1DC90}</a:tableStyleId>
              </a:tblPr>
              <a:tblGrid>
                <a:gridCol w="1944216"/>
                <a:gridCol w="1944216"/>
              </a:tblGrid>
              <a:tr h="594066">
                <a:tc>
                  <a:txBody>
                    <a:bodyPr/>
                    <a:lstStyle/>
                    <a:p>
                      <a:pPr algn="ctr"/>
                      <a:r>
                        <a:rPr kumimoji="1" lang="ja-JP" altLang="en-US" sz="2400" dirty="0" smtClean="0"/>
                        <a:t>資　産</a:t>
                      </a:r>
                      <a:endParaRPr kumimoji="1" lang="ja-JP" altLang="en-US" sz="2400" dirty="0"/>
                    </a:p>
                  </a:txBody>
                  <a:tcPr>
                    <a:lnR w="12700" cap="flat" cmpd="sng" algn="ctr">
                      <a:solidFill>
                        <a:schemeClr val="tx1"/>
                      </a:solidFill>
                      <a:prstDash val="solid"/>
                      <a:round/>
                      <a:headEnd type="none" w="med" len="med"/>
                      <a:tailEnd type="none" w="med" len="med"/>
                    </a:lnR>
                    <a:lnB w="12700" cmpd="sng">
                      <a:noFill/>
                    </a:lnB>
                    <a:solidFill>
                      <a:schemeClr val="tx2">
                        <a:lumMod val="75000"/>
                      </a:schemeClr>
                    </a:solidFill>
                  </a:tcPr>
                </a:tc>
                <a:tc>
                  <a:txBody>
                    <a:bodyPr/>
                    <a:lstStyle/>
                    <a:p>
                      <a:pPr algn="ctr"/>
                      <a:r>
                        <a:rPr kumimoji="1" lang="ja-JP" altLang="en-US" sz="2400" dirty="0" smtClean="0"/>
                        <a:t>負　債</a:t>
                      </a:r>
                      <a:endParaRPr kumimoji="1" lang="ja-JP" altLang="en-US" sz="2400" dirty="0"/>
                    </a:p>
                  </a:txBody>
                  <a:tcPr>
                    <a:lnL w="12700" cap="flat" cmpd="sng" algn="ctr">
                      <a:solidFill>
                        <a:schemeClr val="tx1"/>
                      </a:solidFill>
                      <a:prstDash val="solid"/>
                      <a:round/>
                      <a:headEnd type="none" w="med" len="med"/>
                      <a:tailEnd type="none" w="med" len="med"/>
                    </a:lnL>
                    <a:lnB w="12700" cmpd="sng">
                      <a:noFill/>
                    </a:lnB>
                    <a:solidFill>
                      <a:schemeClr val="accent3">
                        <a:lumMod val="75000"/>
                      </a:schemeClr>
                    </a:solidFill>
                  </a:tcPr>
                </a:tc>
              </a:tr>
              <a:tr h="594066">
                <a:tc>
                  <a:txBody>
                    <a:bodyPr/>
                    <a:lstStyle/>
                    <a:p>
                      <a:r>
                        <a:rPr kumimoji="1" lang="ja-JP" altLang="en-US" sz="2400" dirty="0" smtClean="0"/>
                        <a:t>貸付金</a:t>
                      </a:r>
                      <a:endParaRPr kumimoji="1" lang="ja-JP" altLang="en-US" sz="24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kumimoji="1" lang="ja-JP" altLang="en-US" sz="2400" dirty="0" smtClean="0"/>
                        <a:t>支払手形</a:t>
                      </a:r>
                      <a:endParaRPr kumimoji="1" lang="en-US" altLang="ja-JP" sz="2400" dirty="0" smtClean="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594066">
                <a:tc>
                  <a:txBody>
                    <a:bodyPr/>
                    <a:lstStyle/>
                    <a:p>
                      <a:r>
                        <a:rPr kumimoji="1" lang="ja-JP" altLang="en-US" sz="2400" dirty="0" smtClean="0"/>
                        <a:t>手形貸付金</a:t>
                      </a:r>
                      <a:endParaRPr kumimoji="1" lang="ja-JP" altLang="en-US" sz="24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kumimoji="1" lang="ja-JP" altLang="en-US" sz="2400" dirty="0" smtClean="0"/>
                        <a:t>手形借入金</a:t>
                      </a:r>
                      <a:endParaRPr kumimoji="1" lang="en-US" altLang="ja-JP" sz="2400" dirty="0" smtClean="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594066">
                <a:tc>
                  <a:txBody>
                    <a:bodyPr/>
                    <a:lstStyle/>
                    <a:p>
                      <a:endParaRPr kumimoji="1" lang="ja-JP" altLang="en-US" sz="24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kumimoji="1" lang="ja-JP" altLang="en-US" sz="2400" b="1" dirty="0" smtClean="0">
                          <a:solidFill>
                            <a:schemeClr val="tx1"/>
                          </a:solidFill>
                        </a:rPr>
                        <a:t>純　資　産</a:t>
                      </a:r>
                      <a:endParaRPr kumimoji="1" lang="en-US" altLang="ja-JP" sz="2400" b="1" dirty="0" smtClean="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4">
                        <a:lumMod val="75000"/>
                      </a:schemeClr>
                    </a:solidFill>
                  </a:tcPr>
                </a:tc>
              </a:tr>
              <a:tr h="594066">
                <a:tc>
                  <a:txBody>
                    <a:bodyPr/>
                    <a:lstStyle/>
                    <a:p>
                      <a:endParaRPr kumimoji="1" lang="ja-JP" altLang="en-US" sz="24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kumimoji="1" lang="ja-JP" altLang="en-US" sz="2400" dirty="0" smtClean="0"/>
                        <a:t>－</a:t>
                      </a:r>
                      <a:endParaRPr kumimoji="1" lang="en-US" altLang="ja-JP" sz="2400" dirty="0" smtClean="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2410166852"/>
              </p:ext>
            </p:extLst>
          </p:nvPr>
        </p:nvGraphicFramePr>
        <p:xfrm>
          <a:off x="4572000" y="2708920"/>
          <a:ext cx="3888432" cy="1188132"/>
        </p:xfrm>
        <a:graphic>
          <a:graphicData uri="http://schemas.openxmlformats.org/drawingml/2006/table">
            <a:tbl>
              <a:tblPr firstRow="1" bandRow="1">
                <a:tableStyleId>{1FECB4D8-DB02-4DC6-A0A2-4F2EBAE1DC90}</a:tableStyleId>
              </a:tblPr>
              <a:tblGrid>
                <a:gridCol w="1944216"/>
                <a:gridCol w="1944216"/>
              </a:tblGrid>
              <a:tr h="594066">
                <a:tc>
                  <a:txBody>
                    <a:bodyPr/>
                    <a:lstStyle/>
                    <a:p>
                      <a:pPr algn="ctr"/>
                      <a:r>
                        <a:rPr kumimoji="1" lang="ja-JP" altLang="en-US" sz="2400" dirty="0" smtClean="0"/>
                        <a:t>費　用</a:t>
                      </a:r>
                      <a:endParaRPr kumimoji="1" lang="ja-JP" altLang="en-US" sz="2400" dirty="0"/>
                    </a:p>
                  </a:txBody>
                  <a:tcPr>
                    <a:lnR w="12700" cap="flat" cmpd="sng" algn="ctr">
                      <a:solidFill>
                        <a:schemeClr val="tx1"/>
                      </a:solidFill>
                      <a:prstDash val="solid"/>
                      <a:round/>
                      <a:headEnd type="none" w="med" len="med"/>
                      <a:tailEnd type="none" w="med" len="med"/>
                    </a:lnR>
                    <a:lnB w="12700" cmpd="sng">
                      <a:noFill/>
                    </a:lnB>
                    <a:solidFill>
                      <a:schemeClr val="accent5">
                        <a:lumMod val="75000"/>
                      </a:schemeClr>
                    </a:solidFill>
                  </a:tcPr>
                </a:tc>
                <a:tc>
                  <a:txBody>
                    <a:bodyPr/>
                    <a:lstStyle/>
                    <a:p>
                      <a:pPr algn="ctr"/>
                      <a:r>
                        <a:rPr kumimoji="1" lang="ja-JP" altLang="en-US" sz="2400" dirty="0" smtClean="0"/>
                        <a:t>収　益</a:t>
                      </a:r>
                      <a:endParaRPr kumimoji="1" lang="ja-JP" altLang="en-US" sz="2400" dirty="0"/>
                    </a:p>
                  </a:txBody>
                  <a:tcPr>
                    <a:lnL w="12700" cap="flat" cmpd="sng" algn="ctr">
                      <a:solidFill>
                        <a:schemeClr val="tx1"/>
                      </a:solidFill>
                      <a:prstDash val="solid"/>
                      <a:round/>
                      <a:headEnd type="none" w="med" len="med"/>
                      <a:tailEnd type="none" w="med" len="med"/>
                    </a:lnL>
                    <a:lnB w="12700" cmpd="sng">
                      <a:noFill/>
                    </a:lnB>
                    <a:solidFill>
                      <a:srgbClr val="00B050"/>
                    </a:solidFill>
                  </a:tcPr>
                </a:tc>
              </a:tr>
              <a:tr h="594066">
                <a:tc>
                  <a:txBody>
                    <a:bodyPr/>
                    <a:lstStyle/>
                    <a:p>
                      <a:r>
                        <a:rPr kumimoji="1" lang="ja-JP" altLang="en-US" sz="2400" dirty="0" smtClean="0"/>
                        <a:t>支払利息</a:t>
                      </a:r>
                      <a:endParaRPr kumimoji="1" lang="en-US" altLang="ja-JP" sz="2400" dirty="0" smtClean="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kumimoji="1" lang="ja-JP" altLang="en-US" sz="2400" dirty="0" smtClean="0"/>
                        <a:t>受取利息</a:t>
                      </a:r>
                      <a:endParaRPr kumimoji="1" lang="en-US" altLang="ja-JP" sz="2400" dirty="0" smtClean="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3" name="スライド番号プレースホルダー 2"/>
          <p:cNvSpPr>
            <a:spLocks noGrp="1"/>
          </p:cNvSpPr>
          <p:nvPr>
            <p:ph type="sldNum" sz="quarter" idx="12"/>
          </p:nvPr>
        </p:nvSpPr>
        <p:spPr/>
        <p:txBody>
          <a:bodyPr/>
          <a:lstStyle/>
          <a:p>
            <a:fld id="{C84104EB-AF9B-4A05-B748-F20822902FB3}" type="slidenum">
              <a:rPr lang="ja-JP" altLang="en-US" smtClean="0">
                <a:solidFill>
                  <a:prstClr val="white"/>
                </a:solidFill>
              </a:rPr>
              <a:pPr/>
              <a:t>9</a:t>
            </a:fld>
            <a:endParaRPr lang="ja-JP" altLang="en-US">
              <a:solidFill>
                <a:prstClr val="white"/>
              </a:solidFill>
            </a:endParaRPr>
          </a:p>
        </p:txBody>
      </p:sp>
    </p:spTree>
    <p:extLst>
      <p:ext uri="{BB962C8B-B14F-4D97-AF65-F5344CB8AC3E}">
        <p14:creationId xmlns:p14="http://schemas.microsoft.com/office/powerpoint/2010/main" val="15869751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_rels/theme3.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デザート">
  <a:themeElements>
    <a:clrScheme name="デザート">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デザート">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デザート">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エグゼクティブ">
  <a:themeElements>
    <a:clrScheme name="エグゼクティブ">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エグゼクティブ">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エグゼクティブ">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パースペクティブ">
  <a:themeElements>
    <a:clrScheme name="パースペクティブ">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クラシック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パースペクティブ">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1901</Words>
  <Application>Microsoft Office PowerPoint</Application>
  <PresentationFormat>画面に合わせる (4:3)</PresentationFormat>
  <Paragraphs>409</Paragraphs>
  <Slides>56</Slides>
  <Notes>0</Notes>
  <HiddenSlides>0</HiddenSlides>
  <MMClips>0</MMClips>
  <ScaleCrop>false</ScaleCrop>
  <HeadingPairs>
    <vt:vector size="4" baseType="variant">
      <vt:variant>
        <vt:lpstr>テーマ</vt:lpstr>
      </vt:variant>
      <vt:variant>
        <vt:i4>3</vt:i4>
      </vt:variant>
      <vt:variant>
        <vt:lpstr>スライド タイトル</vt:lpstr>
      </vt:variant>
      <vt:variant>
        <vt:i4>56</vt:i4>
      </vt:variant>
    </vt:vector>
  </HeadingPairs>
  <TitlesOfParts>
    <vt:vector size="59" baseType="lpstr">
      <vt:lpstr>デザート</vt:lpstr>
      <vt:lpstr>エグゼクティブ</vt:lpstr>
      <vt:lpstr>パースペクティブ</vt:lpstr>
      <vt:lpstr>簿記からはじめる会計学 第4回</vt:lpstr>
      <vt:lpstr>【前回の演習の解説】</vt:lpstr>
      <vt:lpstr>CASE　32　現金貸し付け</vt:lpstr>
      <vt:lpstr>CASE　33　現金貸し付けの返済</vt:lpstr>
      <vt:lpstr>CASE　34　現金の借り入れ</vt:lpstr>
      <vt:lpstr>CASE　35　現金借り入れの返済</vt:lpstr>
      <vt:lpstr>CASE　36　手形貸し付け</vt:lpstr>
      <vt:lpstr>CASE　37　手形借り入れ</vt:lpstr>
      <vt:lpstr>第7章の勘定科目</vt:lpstr>
      <vt:lpstr>CASE　38　売買目的有価証券</vt:lpstr>
      <vt:lpstr>CASE　39　配当金</vt:lpstr>
      <vt:lpstr>CASE　40　株式の売却</vt:lpstr>
      <vt:lpstr>CASE　41　株式の決算処理</vt:lpstr>
      <vt:lpstr>CASE　42　社債</vt:lpstr>
      <vt:lpstr>CASE　43　社債の利息</vt:lpstr>
      <vt:lpstr>CASE　44　社債の売却</vt:lpstr>
      <vt:lpstr>第8章の勘定科目</vt:lpstr>
      <vt:lpstr>CASE　45　未払金</vt:lpstr>
      <vt:lpstr>CASE　46　未収金</vt:lpstr>
      <vt:lpstr>CASE　47　前払金</vt:lpstr>
      <vt:lpstr>CASE　48　前払金支払い後</vt:lpstr>
      <vt:lpstr>CASE　49　前受金</vt:lpstr>
      <vt:lpstr>CASE　50　前受金受取り後</vt:lpstr>
      <vt:lpstr>簿記からはじめる会計学 第5回</vt:lpstr>
      <vt:lpstr>CASE　51　仮払金</vt:lpstr>
      <vt:lpstr>CASE　52　仮払金の確定</vt:lpstr>
      <vt:lpstr>CASE　53　仮受金</vt:lpstr>
      <vt:lpstr>CASE　54　仮受金の内容判明</vt:lpstr>
      <vt:lpstr>CASE　55　仕入れの立替金</vt:lpstr>
      <vt:lpstr>CASE　56　売上げの立替金</vt:lpstr>
      <vt:lpstr>CASE　57　従業員の立替金</vt:lpstr>
      <vt:lpstr>CASE　58　従業員立替金の支払い</vt:lpstr>
      <vt:lpstr>CASE　59　源泉徴収</vt:lpstr>
      <vt:lpstr>CASE　60　預り金の支払い</vt:lpstr>
      <vt:lpstr>CASE　61　商品券</vt:lpstr>
      <vt:lpstr>CASE　62　商品券の利用</vt:lpstr>
      <vt:lpstr>CASE　63　他店商品券</vt:lpstr>
      <vt:lpstr>CASE　64　他店商品券の精算</vt:lpstr>
      <vt:lpstr>第9章の勘定科目</vt:lpstr>
      <vt:lpstr>CASE　65　消耗品の購入</vt:lpstr>
      <vt:lpstr>CASE　66　消耗品の決算</vt:lpstr>
      <vt:lpstr>第10章の勘定科目</vt:lpstr>
      <vt:lpstr>CASE　67　貸倒れ</vt:lpstr>
      <vt:lpstr>CASE　68　貸倒引当金</vt:lpstr>
      <vt:lpstr>CASE　69　貸倒引当金がある貸倒れ</vt:lpstr>
      <vt:lpstr>CASE　70　貸倒引当金がある決算</vt:lpstr>
      <vt:lpstr>第11章の勘定科目</vt:lpstr>
      <vt:lpstr>簿記からはじめる会計学 第6回</vt:lpstr>
      <vt:lpstr>CASE　71　固定資産の購入</vt:lpstr>
      <vt:lpstr>CASE　72　減価償却</vt:lpstr>
      <vt:lpstr>CASE　73　期中取得資産の減価償却</vt:lpstr>
      <vt:lpstr>CASE　74　固定資産の売却（直接法）</vt:lpstr>
      <vt:lpstr>CASE　75　固定資産の売却（間接法）</vt:lpstr>
      <vt:lpstr>CASE　76　固定資産の期中売却</vt:lpstr>
      <vt:lpstr>第12章の勘定科目</vt:lpstr>
      <vt:lpstr>【演習】</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簿記からはじめる会計学 第4回</dc:title>
  <dc:creator>kohei</dc:creator>
  <cp:lastModifiedBy>kohei</cp:lastModifiedBy>
  <cp:revision>2</cp:revision>
  <dcterms:created xsi:type="dcterms:W3CDTF">2012-04-22T05:28:07Z</dcterms:created>
  <dcterms:modified xsi:type="dcterms:W3CDTF">2012-04-22T13:34:46Z</dcterms:modified>
</cp:coreProperties>
</file>